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39"/>
  </p:notesMasterIdLst>
  <p:handoutMasterIdLst>
    <p:handoutMasterId r:id="rId40"/>
  </p:handoutMasterIdLst>
  <p:sldIdLst>
    <p:sldId id="262" r:id="rId2"/>
    <p:sldId id="442" r:id="rId3"/>
    <p:sldId id="387" r:id="rId4"/>
    <p:sldId id="407" r:id="rId5"/>
    <p:sldId id="436" r:id="rId6"/>
    <p:sldId id="388" r:id="rId7"/>
    <p:sldId id="566" r:id="rId8"/>
    <p:sldId id="389" r:id="rId9"/>
    <p:sldId id="454" r:id="rId10"/>
    <p:sldId id="276" r:id="rId11"/>
    <p:sldId id="274" r:id="rId12"/>
    <p:sldId id="322" r:id="rId13"/>
    <p:sldId id="390" r:id="rId14"/>
    <p:sldId id="434" r:id="rId15"/>
    <p:sldId id="403" r:id="rId16"/>
    <p:sldId id="519" r:id="rId17"/>
    <p:sldId id="485" r:id="rId18"/>
    <p:sldId id="503" r:id="rId19"/>
    <p:sldId id="327" r:id="rId20"/>
    <p:sldId id="463" r:id="rId21"/>
    <p:sldId id="376" r:id="rId22"/>
    <p:sldId id="375" r:id="rId23"/>
    <p:sldId id="385" r:id="rId24"/>
    <p:sldId id="411" r:id="rId25"/>
    <p:sldId id="508" r:id="rId26"/>
    <p:sldId id="507" r:id="rId27"/>
    <p:sldId id="509" r:id="rId28"/>
    <p:sldId id="510" r:id="rId29"/>
    <p:sldId id="491" r:id="rId30"/>
    <p:sldId id="511" r:id="rId31"/>
    <p:sldId id="512" r:id="rId32"/>
    <p:sldId id="513" r:id="rId33"/>
    <p:sldId id="514" r:id="rId34"/>
    <p:sldId id="515" r:id="rId35"/>
    <p:sldId id="556" r:id="rId36"/>
    <p:sldId id="557" r:id="rId37"/>
    <p:sldId id="406" r:id="rId38"/>
  </p:sldIdLst>
  <p:sldSz cx="9144000" cy="6858000" type="screen4x3"/>
  <p:notesSz cx="6797675" cy="9926638"/>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okocnik" initials="K" lastIdx="2" clrIdx="0">
    <p:extLst>
      <p:ext uri="{19B8F6BF-5375-455C-9EA6-DF929625EA0E}">
        <p15:presenceInfo xmlns:p15="http://schemas.microsoft.com/office/powerpoint/2012/main" userId="Klokocni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66FF"/>
    <a:srgbClr val="FF0000"/>
    <a:srgbClr val="0099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75" autoAdjust="0"/>
    <p:restoredTop sz="86409" autoAdjust="0"/>
  </p:normalViewPr>
  <p:slideViewPr>
    <p:cSldViewPr>
      <p:cViewPr varScale="1">
        <p:scale>
          <a:sx n="46" d="100"/>
          <a:sy n="46" d="100"/>
        </p:scale>
        <p:origin x="932" y="24"/>
      </p:cViewPr>
      <p:guideLst>
        <p:guide orient="horz" pos="2160"/>
        <p:guide pos="2880"/>
      </p:guideLst>
    </p:cSldViewPr>
  </p:slideViewPr>
  <p:outlineViewPr>
    <p:cViewPr>
      <p:scale>
        <a:sx n="33" d="100"/>
        <a:sy n="33" d="100"/>
      </p:scale>
      <p:origin x="0" y="-436"/>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09"/>
          </a:xfrm>
          <a:prstGeom prst="rect">
            <a:avLst/>
          </a:prstGeom>
        </p:spPr>
        <p:txBody>
          <a:bodyPr vert="horz" lIns="91440" tIns="45720" rIns="91440" bIns="45720" rtlCol="0"/>
          <a:lstStyle>
            <a:lvl1pPr algn="l">
              <a:defRPr sz="1200"/>
            </a:lvl1pPr>
          </a:lstStyle>
          <a:p>
            <a:pPr>
              <a:defRPr/>
            </a:pPr>
            <a:endParaRPr lang="cs-CZ"/>
          </a:p>
        </p:txBody>
      </p:sp>
      <p:sp>
        <p:nvSpPr>
          <p:cNvPr id="3" name="Zástupný symbol pro datum 2"/>
          <p:cNvSpPr>
            <a:spLocks noGrp="1"/>
          </p:cNvSpPr>
          <p:nvPr>
            <p:ph type="dt" sz="quarter" idx="1"/>
          </p:nvPr>
        </p:nvSpPr>
        <p:spPr>
          <a:xfrm>
            <a:off x="3849688" y="0"/>
            <a:ext cx="2946400" cy="496809"/>
          </a:xfrm>
          <a:prstGeom prst="rect">
            <a:avLst/>
          </a:prstGeom>
        </p:spPr>
        <p:txBody>
          <a:bodyPr vert="horz" lIns="91440" tIns="45720" rIns="91440" bIns="45720" rtlCol="0"/>
          <a:lstStyle>
            <a:lvl1pPr algn="r">
              <a:defRPr sz="1200"/>
            </a:lvl1pPr>
          </a:lstStyle>
          <a:p>
            <a:pPr>
              <a:defRPr/>
            </a:pPr>
            <a:fld id="{E7A7C48B-D8BA-41D6-AF00-1AD60D77F3E0}" type="datetimeFigureOut">
              <a:rPr lang="cs-CZ"/>
              <a:pPr>
                <a:defRPr/>
              </a:pPr>
              <a:t>29.3.2018</a:t>
            </a:fld>
            <a:endParaRPr lang="cs-CZ"/>
          </a:p>
        </p:txBody>
      </p:sp>
      <p:sp>
        <p:nvSpPr>
          <p:cNvPr id="4" name="Zástupný symbol pro zápatí 3"/>
          <p:cNvSpPr>
            <a:spLocks noGrp="1"/>
          </p:cNvSpPr>
          <p:nvPr>
            <p:ph type="ftr" sz="quarter" idx="2"/>
          </p:nvPr>
        </p:nvSpPr>
        <p:spPr>
          <a:xfrm>
            <a:off x="0" y="9429831"/>
            <a:ext cx="2946400" cy="496808"/>
          </a:xfrm>
          <a:prstGeom prst="rect">
            <a:avLst/>
          </a:prstGeom>
        </p:spPr>
        <p:txBody>
          <a:bodyPr vert="horz" lIns="91440" tIns="45720" rIns="91440" bIns="45720" rtlCol="0" anchor="b"/>
          <a:lstStyle>
            <a:lvl1pPr algn="l">
              <a:defRPr sz="1200"/>
            </a:lvl1pPr>
          </a:lstStyle>
          <a:p>
            <a:pPr>
              <a:defRPr/>
            </a:pPr>
            <a:endParaRPr lang="cs-CZ"/>
          </a:p>
        </p:txBody>
      </p:sp>
      <p:sp>
        <p:nvSpPr>
          <p:cNvPr id="5" name="Zástupný symbol pro číslo snímku 4"/>
          <p:cNvSpPr>
            <a:spLocks noGrp="1"/>
          </p:cNvSpPr>
          <p:nvPr>
            <p:ph type="sldNum" sz="quarter" idx="3"/>
          </p:nvPr>
        </p:nvSpPr>
        <p:spPr>
          <a:xfrm>
            <a:off x="3849688" y="9429831"/>
            <a:ext cx="2946400" cy="496808"/>
          </a:xfrm>
          <a:prstGeom prst="rect">
            <a:avLst/>
          </a:prstGeom>
        </p:spPr>
        <p:txBody>
          <a:bodyPr vert="horz" lIns="91440" tIns="45720" rIns="91440" bIns="45720" rtlCol="0" anchor="b"/>
          <a:lstStyle>
            <a:lvl1pPr algn="r">
              <a:defRPr sz="1200"/>
            </a:lvl1pPr>
          </a:lstStyle>
          <a:p>
            <a:pPr>
              <a:defRPr/>
            </a:pPr>
            <a:fld id="{AEEBC8BD-1068-4ECA-8827-56C396AE5CB8}" type="slidenum">
              <a:rPr lang="cs-CZ"/>
              <a:pPr>
                <a:defRPr/>
              </a:pPr>
              <a:t>‹#›</a:t>
            </a:fld>
            <a:endParaRPr lang="cs-CZ"/>
          </a:p>
        </p:txBody>
      </p:sp>
    </p:spTree>
    <p:extLst>
      <p:ext uri="{BB962C8B-B14F-4D97-AF65-F5344CB8AC3E}">
        <p14:creationId xmlns:p14="http://schemas.microsoft.com/office/powerpoint/2010/main" val="538760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1"/>
            <a:ext cx="2946400" cy="498395"/>
          </a:xfrm>
          <a:prstGeom prst="rect">
            <a:avLst/>
          </a:prstGeom>
        </p:spPr>
        <p:txBody>
          <a:bodyPr vert="horz" lIns="91440" tIns="45720" rIns="91440" bIns="45720" rtlCol="0"/>
          <a:lstStyle>
            <a:lvl1pPr algn="l" eaLnBrk="1" hangingPunct="1">
              <a:defRPr sz="1200"/>
            </a:lvl1pPr>
          </a:lstStyle>
          <a:p>
            <a:pPr>
              <a:defRPr/>
            </a:pPr>
            <a:endParaRPr lang="cs-CZ"/>
          </a:p>
        </p:txBody>
      </p:sp>
      <p:sp>
        <p:nvSpPr>
          <p:cNvPr id="3" name="Zástupný symbol pro datum 2"/>
          <p:cNvSpPr>
            <a:spLocks noGrp="1"/>
          </p:cNvSpPr>
          <p:nvPr>
            <p:ph type="dt" idx="1"/>
          </p:nvPr>
        </p:nvSpPr>
        <p:spPr>
          <a:xfrm>
            <a:off x="3849688" y="1"/>
            <a:ext cx="2946400" cy="498395"/>
          </a:xfrm>
          <a:prstGeom prst="rect">
            <a:avLst/>
          </a:prstGeom>
        </p:spPr>
        <p:txBody>
          <a:bodyPr vert="horz" lIns="91440" tIns="45720" rIns="91440" bIns="45720" rtlCol="0"/>
          <a:lstStyle>
            <a:lvl1pPr algn="r" eaLnBrk="1" hangingPunct="1">
              <a:defRPr sz="1200"/>
            </a:lvl1pPr>
          </a:lstStyle>
          <a:p>
            <a:pPr>
              <a:defRPr/>
            </a:pPr>
            <a:fld id="{290DCD50-5119-4715-BA8D-568E7CE3881B}" type="datetimeFigureOut">
              <a:rPr lang="cs-CZ"/>
              <a:pPr>
                <a:defRPr/>
              </a:pPr>
              <a:t>29.3.2018</a:t>
            </a:fld>
            <a:endParaRPr lang="cs-CZ"/>
          </a:p>
        </p:txBody>
      </p:sp>
      <p:sp>
        <p:nvSpPr>
          <p:cNvPr id="4" name="Zástupný symbol pro obrázek snímku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79450" y="4776024"/>
            <a:ext cx="5438775" cy="3909387"/>
          </a:xfrm>
          <a:prstGeom prst="rect">
            <a:avLst/>
          </a:prstGeom>
        </p:spPr>
        <p:txBody>
          <a:bodyPr vert="horz" lIns="91440" tIns="45720" rIns="91440" bIns="45720" rtlCol="0"/>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a:p>
        </p:txBody>
      </p:sp>
      <p:sp>
        <p:nvSpPr>
          <p:cNvPr id="6" name="Zástupný symbol pro zápatí 5"/>
          <p:cNvSpPr>
            <a:spLocks noGrp="1"/>
          </p:cNvSpPr>
          <p:nvPr>
            <p:ph type="ftr" sz="quarter" idx="4"/>
          </p:nvPr>
        </p:nvSpPr>
        <p:spPr>
          <a:xfrm>
            <a:off x="0" y="9428243"/>
            <a:ext cx="2946400" cy="498395"/>
          </a:xfrm>
          <a:prstGeom prst="rect">
            <a:avLst/>
          </a:prstGeom>
        </p:spPr>
        <p:txBody>
          <a:bodyPr vert="horz" lIns="91440" tIns="45720" rIns="91440" bIns="45720" rtlCol="0" anchor="b"/>
          <a:lstStyle>
            <a:lvl1pPr algn="l" eaLnBrk="1" hangingPunct="1">
              <a:defRPr sz="1200"/>
            </a:lvl1pPr>
          </a:lstStyle>
          <a:p>
            <a:pPr>
              <a:defRPr/>
            </a:pPr>
            <a:endParaRPr lang="cs-CZ"/>
          </a:p>
        </p:txBody>
      </p:sp>
      <p:sp>
        <p:nvSpPr>
          <p:cNvPr id="7" name="Zástupný symbol pro číslo snímku 6"/>
          <p:cNvSpPr>
            <a:spLocks noGrp="1"/>
          </p:cNvSpPr>
          <p:nvPr>
            <p:ph type="sldNum" sz="quarter" idx="5"/>
          </p:nvPr>
        </p:nvSpPr>
        <p:spPr>
          <a:xfrm>
            <a:off x="3849688" y="9428243"/>
            <a:ext cx="2946400" cy="498395"/>
          </a:xfrm>
          <a:prstGeom prst="rect">
            <a:avLst/>
          </a:prstGeom>
        </p:spPr>
        <p:txBody>
          <a:bodyPr vert="horz" lIns="91440" tIns="45720" rIns="91440" bIns="45720" rtlCol="0" anchor="b"/>
          <a:lstStyle>
            <a:lvl1pPr algn="r" eaLnBrk="1" hangingPunct="1">
              <a:defRPr sz="1200"/>
            </a:lvl1pPr>
          </a:lstStyle>
          <a:p>
            <a:pPr>
              <a:defRPr/>
            </a:pPr>
            <a:fld id="{48F818A0-3BA9-4014-9C68-6487CDF9AA6D}" type="slidenum">
              <a:rPr lang="cs-CZ"/>
              <a:pPr>
                <a:defRPr/>
              </a:pPr>
              <a:t>‹#›</a:t>
            </a:fld>
            <a:endParaRPr lang="cs-CZ"/>
          </a:p>
        </p:txBody>
      </p:sp>
    </p:spTree>
    <p:extLst>
      <p:ext uri="{BB962C8B-B14F-4D97-AF65-F5344CB8AC3E}">
        <p14:creationId xmlns:p14="http://schemas.microsoft.com/office/powerpoint/2010/main" val="1841586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Satellite dynamics (…) and physical geodesy, use of their theory</a:t>
            </a:r>
            <a:r>
              <a:rPr lang="en-US" baseline="0" dirty="0" smtClean="0"/>
              <a:t> and numerical results s/c….</a:t>
            </a:r>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1</a:t>
            </a:fld>
            <a:endParaRPr lang="cs-CZ"/>
          </a:p>
        </p:txBody>
      </p:sp>
    </p:spTree>
    <p:extLst>
      <p:ext uri="{BB962C8B-B14F-4D97-AF65-F5344CB8AC3E}">
        <p14:creationId xmlns:p14="http://schemas.microsoft.com/office/powerpoint/2010/main" val="245644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2</a:t>
            </a:fld>
            <a:endParaRPr lang="cs-CZ"/>
          </a:p>
        </p:txBody>
      </p:sp>
    </p:spTree>
    <p:extLst>
      <p:ext uri="{BB962C8B-B14F-4D97-AF65-F5344CB8AC3E}">
        <p14:creationId xmlns:p14="http://schemas.microsoft.com/office/powerpoint/2010/main" val="2218429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Legendre associated functions,… free-air</a:t>
            </a:r>
            <a:r>
              <a:rPr lang="en-US" baseline="0" dirty="0" smtClean="0"/>
              <a:t> gravity anomaly, gravity disturbance</a:t>
            </a:r>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4</a:t>
            </a:fld>
            <a:endParaRPr lang="cs-CZ"/>
          </a:p>
        </p:txBody>
      </p:sp>
    </p:spTree>
    <p:extLst>
      <p:ext uri="{BB962C8B-B14F-4D97-AF65-F5344CB8AC3E}">
        <p14:creationId xmlns:p14="http://schemas.microsoft.com/office/powerpoint/2010/main" val="1418911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5</a:t>
            </a:fld>
            <a:endParaRPr lang="cs-CZ"/>
          </a:p>
        </p:txBody>
      </p:sp>
    </p:spTree>
    <p:extLst>
      <p:ext uri="{BB962C8B-B14F-4D97-AF65-F5344CB8AC3E}">
        <p14:creationId xmlns:p14="http://schemas.microsoft.com/office/powerpoint/2010/main" val="905689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8"/>
          <p:cNvSpPr>
            <a:spLocks noGrp="1" noChangeArrowheads="1"/>
          </p:cNvSpPr>
          <p:nvPr>
            <p:ph type="sldNum" sz="quarter"/>
          </p:nvPr>
        </p:nvSpPr>
        <p:spPr>
          <a:noFill/>
        </p:spPr>
        <p:txBody>
          <a:bodyPr/>
          <a:lstStyle>
            <a:lvl1pPr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1pPr>
            <a:lvl2pPr marL="742950" indent="-28575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2pPr>
            <a:lvl3pPr marL="11430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3pPr>
            <a:lvl4pPr marL="16002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4pPr>
            <a:lvl5pPr marL="20574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5pPr>
            <a:lvl6pPr marL="25146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6pPr>
            <a:lvl7pPr marL="29718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7pPr>
            <a:lvl8pPr marL="34290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8pPr>
            <a:lvl9pPr marL="38862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9pPr>
          </a:lstStyle>
          <a:p>
            <a:fld id="{E9B8897B-A670-4B14-9BA7-DB46E3FD2B09}" type="slidenum">
              <a:rPr lang="en-GB" sz="1300" b="0" smtClean="0">
                <a:solidFill>
                  <a:srgbClr val="3333CC"/>
                </a:solidFill>
              </a:rPr>
              <a:pPr/>
              <a:t>20</a:t>
            </a:fld>
            <a:endParaRPr lang="en-GB" sz="1300" b="0" smtClean="0">
              <a:solidFill>
                <a:srgbClr val="3333CC"/>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1130148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B0010A84-0C68-4DC4-AA81-EDBFE09DDECE}" type="slidenum">
              <a:rPr lang="cs-CZ" altLang="cs-CZ"/>
              <a:pPr>
                <a:defRPr/>
              </a:pPr>
              <a:t>‹#›</a:t>
            </a:fld>
            <a:endParaRPr lang="cs-CZ" altLang="cs-CZ"/>
          </a:p>
        </p:txBody>
      </p:sp>
    </p:spTree>
    <p:extLst>
      <p:ext uri="{BB962C8B-B14F-4D97-AF65-F5344CB8AC3E}">
        <p14:creationId xmlns:p14="http://schemas.microsoft.com/office/powerpoint/2010/main" val="222043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F5CCC69B-4686-4FCA-9E10-11D3EDEB399F}" type="slidenum">
              <a:rPr lang="cs-CZ" altLang="cs-CZ"/>
              <a:pPr>
                <a:defRPr/>
              </a:pPr>
              <a:t>‹#›</a:t>
            </a:fld>
            <a:endParaRPr lang="cs-CZ" altLang="cs-CZ"/>
          </a:p>
        </p:txBody>
      </p:sp>
    </p:spTree>
    <p:extLst>
      <p:ext uri="{BB962C8B-B14F-4D97-AF65-F5344CB8AC3E}">
        <p14:creationId xmlns:p14="http://schemas.microsoft.com/office/powerpoint/2010/main" val="3266178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38F9891A-1B8F-4034-AC4F-33FC88BCE6EB}" type="slidenum">
              <a:rPr lang="cs-CZ" altLang="cs-CZ"/>
              <a:pPr>
                <a:defRPr/>
              </a:pPr>
              <a:t>‹#›</a:t>
            </a:fld>
            <a:endParaRPr lang="cs-CZ" altLang="cs-CZ"/>
          </a:p>
        </p:txBody>
      </p:sp>
    </p:spTree>
    <p:extLst>
      <p:ext uri="{BB962C8B-B14F-4D97-AF65-F5344CB8AC3E}">
        <p14:creationId xmlns:p14="http://schemas.microsoft.com/office/powerpoint/2010/main" val="240075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7EC2C81E-5E3B-459E-91B4-CEE1568EA8A1}" type="slidenum">
              <a:rPr lang="cs-CZ" altLang="cs-CZ"/>
              <a:pPr>
                <a:defRPr/>
              </a:pPr>
              <a:t>‹#›</a:t>
            </a:fld>
            <a:endParaRPr lang="cs-CZ" altLang="cs-CZ"/>
          </a:p>
        </p:txBody>
      </p:sp>
    </p:spTree>
    <p:extLst>
      <p:ext uri="{BB962C8B-B14F-4D97-AF65-F5344CB8AC3E}">
        <p14:creationId xmlns:p14="http://schemas.microsoft.com/office/powerpoint/2010/main" val="329941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C8056BAF-C16C-47C0-A51A-C1F523577D6C}" type="slidenum">
              <a:rPr lang="cs-CZ" altLang="cs-CZ"/>
              <a:pPr>
                <a:defRPr/>
              </a:pPr>
              <a:t>‹#›</a:t>
            </a:fld>
            <a:endParaRPr lang="cs-CZ" altLang="cs-CZ"/>
          </a:p>
        </p:txBody>
      </p:sp>
    </p:spTree>
    <p:extLst>
      <p:ext uri="{BB962C8B-B14F-4D97-AF65-F5344CB8AC3E}">
        <p14:creationId xmlns:p14="http://schemas.microsoft.com/office/powerpoint/2010/main" val="624026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04113D3A-478D-480E-B82F-AF33EE49C886}" type="slidenum">
              <a:rPr lang="cs-CZ" altLang="cs-CZ"/>
              <a:pPr>
                <a:defRPr/>
              </a:pPr>
              <a:t>‹#›</a:t>
            </a:fld>
            <a:endParaRPr lang="cs-CZ" altLang="cs-CZ"/>
          </a:p>
        </p:txBody>
      </p:sp>
    </p:spTree>
    <p:extLst>
      <p:ext uri="{BB962C8B-B14F-4D97-AF65-F5344CB8AC3E}">
        <p14:creationId xmlns:p14="http://schemas.microsoft.com/office/powerpoint/2010/main" val="403570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p:cNvSpPr>
            <a:spLocks noGrp="1" noChangeArrowheads="1"/>
          </p:cNvSpPr>
          <p:nvPr>
            <p:ph type="sldNum" sz="quarter" idx="12"/>
          </p:nvPr>
        </p:nvSpPr>
        <p:spPr>
          <a:ln/>
        </p:spPr>
        <p:txBody>
          <a:bodyPr/>
          <a:lstStyle>
            <a:lvl1pPr>
              <a:defRPr/>
            </a:lvl1pPr>
          </a:lstStyle>
          <a:p>
            <a:pPr>
              <a:defRPr/>
            </a:pPr>
            <a:fld id="{1543BDC9-298E-46A5-87A2-A625F6D3022F}" type="slidenum">
              <a:rPr lang="cs-CZ" altLang="cs-CZ"/>
              <a:pPr>
                <a:defRPr/>
              </a:pPr>
              <a:t>‹#›</a:t>
            </a:fld>
            <a:endParaRPr lang="cs-CZ" altLang="cs-CZ"/>
          </a:p>
        </p:txBody>
      </p:sp>
    </p:spTree>
    <p:extLst>
      <p:ext uri="{BB962C8B-B14F-4D97-AF65-F5344CB8AC3E}">
        <p14:creationId xmlns:p14="http://schemas.microsoft.com/office/powerpoint/2010/main" val="3985633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pPr>
              <a:defRPr/>
            </a:pPr>
            <a:fld id="{D99A5A50-B84F-4549-836A-79DD866178BF}" type="slidenum">
              <a:rPr lang="cs-CZ" altLang="cs-CZ"/>
              <a:pPr>
                <a:defRPr/>
              </a:pPr>
              <a:t>‹#›</a:t>
            </a:fld>
            <a:endParaRPr lang="cs-CZ" altLang="cs-CZ"/>
          </a:p>
        </p:txBody>
      </p:sp>
    </p:spTree>
    <p:extLst>
      <p:ext uri="{BB962C8B-B14F-4D97-AF65-F5344CB8AC3E}">
        <p14:creationId xmlns:p14="http://schemas.microsoft.com/office/powerpoint/2010/main" val="1676530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p:cNvSpPr>
            <a:spLocks noGrp="1" noChangeArrowheads="1"/>
          </p:cNvSpPr>
          <p:nvPr>
            <p:ph type="sldNum" sz="quarter" idx="12"/>
          </p:nvPr>
        </p:nvSpPr>
        <p:spPr>
          <a:ln/>
        </p:spPr>
        <p:txBody>
          <a:bodyPr/>
          <a:lstStyle>
            <a:lvl1pPr>
              <a:defRPr/>
            </a:lvl1pPr>
          </a:lstStyle>
          <a:p>
            <a:pPr>
              <a:defRPr/>
            </a:pPr>
            <a:fld id="{2FC4F09A-8822-4AE4-A1AA-2C61D054991D}" type="slidenum">
              <a:rPr lang="cs-CZ" altLang="cs-CZ"/>
              <a:pPr>
                <a:defRPr/>
              </a:pPr>
              <a:t>‹#›</a:t>
            </a:fld>
            <a:endParaRPr lang="cs-CZ" altLang="cs-CZ"/>
          </a:p>
        </p:txBody>
      </p:sp>
    </p:spTree>
    <p:extLst>
      <p:ext uri="{BB962C8B-B14F-4D97-AF65-F5344CB8AC3E}">
        <p14:creationId xmlns:p14="http://schemas.microsoft.com/office/powerpoint/2010/main" val="308073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A1837A0E-0C62-44CF-9F9F-27F5630B134D}" type="slidenum">
              <a:rPr lang="cs-CZ" altLang="cs-CZ"/>
              <a:pPr>
                <a:defRPr/>
              </a:pPr>
              <a:t>‹#›</a:t>
            </a:fld>
            <a:endParaRPr lang="cs-CZ" altLang="cs-CZ"/>
          </a:p>
        </p:txBody>
      </p:sp>
    </p:spTree>
    <p:extLst>
      <p:ext uri="{BB962C8B-B14F-4D97-AF65-F5344CB8AC3E}">
        <p14:creationId xmlns:p14="http://schemas.microsoft.com/office/powerpoint/2010/main" val="302372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EA729441-FCB2-47FC-BFCF-361C45CAC9D7}" type="slidenum">
              <a:rPr lang="cs-CZ" altLang="cs-CZ"/>
              <a:pPr>
                <a:defRPr/>
              </a:pPr>
              <a:t>‹#›</a:t>
            </a:fld>
            <a:endParaRPr lang="cs-CZ" altLang="cs-CZ"/>
          </a:p>
        </p:txBody>
      </p:sp>
    </p:spTree>
    <p:extLst>
      <p:ext uri="{BB962C8B-B14F-4D97-AF65-F5344CB8AC3E}">
        <p14:creationId xmlns:p14="http://schemas.microsoft.com/office/powerpoint/2010/main" val="47264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cs-CZ" alt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cs-CZ" alt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A30C12B-4BB1-4E52-89D2-42E00A472134}"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secure.antarctica.ac.uk/data/-bedmap2/"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hyperlink" Target="https://www.vsb.cz/e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asu.cas.cz/~jklokocn" TargetMode="External"/><Relationship Id="rId2" Type="http://schemas.openxmlformats.org/officeDocument/2006/relationships/hyperlink" Target="mailto:jklokocn@asu.cas.cz" TargetMode="Externa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hyperlink" Target="http://www.asu.cas.cz/~jklokocn/ANTARKTID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10.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00.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0.png"/><Relationship Id="rId4" Type="http://schemas.openxmlformats.org/officeDocument/2006/relationships/image" Target="../media/image14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899592" y="1262450"/>
            <a:ext cx="7898986" cy="5406910"/>
          </a:xfrm>
          <a:solidFill>
            <a:srgbClr val="FFC000">
              <a:alpha val="32156"/>
            </a:srgbClr>
          </a:solidFill>
        </p:spPr>
        <p:txBody>
          <a:bodyPr anchor="ctr"/>
          <a:lstStyle/>
          <a:p>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smtClean="0"/>
              <a:t>C</a:t>
            </a:r>
            <a:r>
              <a:rPr lang="cs-CZ" sz="2800" b="1" dirty="0" err="1" smtClean="0"/>
              <a:t>andidates</a:t>
            </a:r>
            <a:r>
              <a:rPr lang="cs-CZ" sz="2800" b="1" dirty="0" smtClean="0"/>
              <a:t> </a:t>
            </a:r>
            <a:r>
              <a:rPr lang="cs-CZ" sz="2800" b="1" dirty="0" err="1"/>
              <a:t>for</a:t>
            </a:r>
            <a:r>
              <a:rPr lang="cs-CZ" sz="2800" b="1" dirty="0"/>
              <a:t> </a:t>
            </a:r>
            <a:r>
              <a:rPr lang="cs-CZ" sz="2800" b="1" dirty="0" err="1"/>
              <a:t>volcanoes</a:t>
            </a:r>
            <a:r>
              <a:rPr lang="cs-CZ" sz="2800" b="1" dirty="0"/>
              <a:t> </a:t>
            </a:r>
            <a:r>
              <a:rPr lang="cs-CZ" sz="2800" b="1" dirty="0" err="1"/>
              <a:t>under</a:t>
            </a:r>
            <a:r>
              <a:rPr lang="cs-CZ" sz="2800" b="1" dirty="0"/>
              <a:t> </a:t>
            </a:r>
            <a:r>
              <a:rPr lang="cs-CZ" sz="2800" b="1" dirty="0" err="1"/>
              <a:t>the</a:t>
            </a:r>
            <a:r>
              <a:rPr lang="cs-CZ" sz="2800" b="1" dirty="0"/>
              <a:t> </a:t>
            </a:r>
            <a:r>
              <a:rPr lang="cs-CZ" sz="2800" b="1" dirty="0" err="1"/>
              <a:t>ice</a:t>
            </a:r>
            <a:r>
              <a:rPr lang="cs-CZ" sz="2800" b="1" dirty="0"/>
              <a:t> </a:t>
            </a:r>
            <a:r>
              <a:rPr lang="cs-CZ" sz="2800" b="1" dirty="0" err="1"/>
              <a:t>of</a:t>
            </a:r>
            <a:r>
              <a:rPr lang="cs-CZ" sz="2800" b="1" dirty="0"/>
              <a:t> </a:t>
            </a:r>
            <a:r>
              <a:rPr lang="cs-CZ" sz="2800" b="1" dirty="0" err="1"/>
              <a:t>Antarctica</a:t>
            </a:r>
            <a:r>
              <a:rPr lang="cs-CZ" sz="2800" b="1" dirty="0"/>
              <a:t> </a:t>
            </a:r>
            <a:r>
              <a:rPr lang="cs-CZ" sz="2800" b="1" dirty="0" err="1"/>
              <a:t>detected</a:t>
            </a:r>
            <a:r>
              <a:rPr lang="cs-CZ" sz="2800" b="1" dirty="0"/>
              <a:t> by </a:t>
            </a:r>
            <a:r>
              <a:rPr lang="cs-CZ" sz="2800" b="1" dirty="0" err="1"/>
              <a:t>their</a:t>
            </a:r>
            <a:r>
              <a:rPr lang="cs-CZ" sz="2800" b="1" dirty="0"/>
              <a:t> </a:t>
            </a:r>
            <a:r>
              <a:rPr lang="cs-CZ" sz="2800" b="1" dirty="0" err="1"/>
              <a:t>gravito-topographic</a:t>
            </a:r>
            <a:r>
              <a:rPr lang="cs-CZ" sz="2800" b="1" dirty="0"/>
              <a:t> </a:t>
            </a:r>
            <a:r>
              <a:rPr lang="cs-CZ" sz="2800" b="1" dirty="0" err="1"/>
              <a:t>signal</a:t>
            </a:r>
            <a:r>
              <a:rPr lang="cs-CZ" sz="2800" dirty="0"/>
              <a:t/>
            </a:r>
            <a:br>
              <a:rPr lang="cs-CZ" sz="2800" dirty="0"/>
            </a:br>
            <a:r>
              <a:rPr lang="cs-CZ" sz="2800" b="1" dirty="0"/>
              <a:t> </a:t>
            </a:r>
            <a:r>
              <a:rPr lang="cs-CZ" sz="2800" dirty="0"/>
              <a:t/>
            </a:r>
            <a:br>
              <a:rPr lang="cs-CZ" sz="2800" dirty="0"/>
            </a:br>
            <a:r>
              <a:rPr lang="cs-CZ" sz="2000" dirty="0">
                <a:latin typeface="Times New Roman" panose="02020603050405020304" pitchFamily="18" charset="0"/>
                <a:cs typeface="Times New Roman" panose="02020603050405020304" pitchFamily="18" charset="0"/>
              </a:rPr>
              <a:t>Jaroslav Klokocnik 1, Jan </a:t>
            </a:r>
            <a:r>
              <a:rPr lang="cs-CZ" sz="2000" dirty="0" err="1">
                <a:latin typeface="Times New Roman" panose="02020603050405020304" pitchFamily="18" charset="0"/>
                <a:cs typeface="Times New Roman" panose="02020603050405020304" pitchFamily="18" charset="0"/>
              </a:rPr>
              <a:t>Kostelecky</a:t>
            </a:r>
            <a:r>
              <a:rPr lang="cs-CZ" sz="2000" dirty="0">
                <a:latin typeface="Times New Roman" panose="02020603050405020304" pitchFamily="18" charset="0"/>
                <a:cs typeface="Times New Roman" panose="02020603050405020304" pitchFamily="18" charset="0"/>
              </a:rPr>
              <a:t> 2, 3, </a:t>
            </a:r>
            <a:r>
              <a:rPr lang="en-US" sz="2000" dirty="0" smtClean="0">
                <a:latin typeface="Times New Roman" panose="02020603050405020304" pitchFamily="18" charset="0"/>
                <a:cs typeface="Times New Roman" panose="02020603050405020304" pitchFamily="18" charset="0"/>
              </a:rPr>
              <a:t/>
            </a:r>
            <a:br>
              <a:rPr lang="en-US" sz="2000" dirty="0" smtClean="0">
                <a:latin typeface="Times New Roman" panose="02020603050405020304" pitchFamily="18" charset="0"/>
                <a:cs typeface="Times New Roman" panose="02020603050405020304" pitchFamily="18" charset="0"/>
              </a:rPr>
            </a:br>
            <a:r>
              <a:rPr lang="cs-CZ" sz="2000" dirty="0" err="1" smtClean="0">
                <a:latin typeface="Times New Roman" panose="02020603050405020304" pitchFamily="18" charset="0"/>
                <a:cs typeface="Times New Roman" panose="02020603050405020304" pitchFamily="18" charset="0"/>
              </a:rPr>
              <a:t>Ales</a:t>
            </a:r>
            <a:r>
              <a:rPr lang="cs-CZ" sz="2000" dirty="0" smtClean="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Bezdek</a:t>
            </a:r>
            <a:r>
              <a:rPr lang="cs-CZ" sz="2000" dirty="0">
                <a:latin typeface="Times New Roman" panose="02020603050405020304" pitchFamily="18" charset="0"/>
                <a:cs typeface="Times New Roman" panose="02020603050405020304" pitchFamily="18" charset="0"/>
              </a:rPr>
              <a:t> 1, Ivan </a:t>
            </a:r>
            <a:r>
              <a:rPr lang="cs-CZ" sz="2000" dirty="0" err="1">
                <a:latin typeface="Times New Roman" panose="02020603050405020304" pitchFamily="18" charset="0"/>
                <a:cs typeface="Times New Roman" panose="02020603050405020304" pitchFamily="18" charset="0"/>
              </a:rPr>
              <a:t>Pesek</a:t>
            </a:r>
            <a:r>
              <a:rPr lang="cs-CZ" sz="2000" dirty="0">
                <a:latin typeface="Times New Roman" panose="02020603050405020304" pitchFamily="18" charset="0"/>
                <a:cs typeface="Times New Roman" panose="02020603050405020304" pitchFamily="18" charset="0"/>
              </a:rPr>
              <a:t> </a:t>
            </a:r>
            <a:r>
              <a:rPr lang="cs-CZ" sz="2000" dirty="0" smtClean="0">
                <a:latin typeface="Times New Roman" panose="02020603050405020304" pitchFamily="18" charset="0"/>
                <a:cs typeface="Times New Roman" panose="02020603050405020304" pitchFamily="18" charset="0"/>
              </a:rPr>
              <a:t>4</a:t>
            </a:r>
            <a:r>
              <a:rPr lang="en-US" sz="2000" dirty="0" smtClean="0">
                <a:latin typeface="Times New Roman" panose="02020603050405020304" pitchFamily="18" charset="0"/>
                <a:cs typeface="Times New Roman" panose="02020603050405020304" pitchFamily="18" charset="0"/>
              </a:rPr>
              <a:t/>
            </a:r>
            <a:br>
              <a:rPr lang="en-US" sz="2000" dirty="0" smtClean="0">
                <a:latin typeface="Times New Roman" panose="02020603050405020304" pitchFamily="18" charset="0"/>
                <a:cs typeface="Times New Roman" panose="02020603050405020304" pitchFamily="18" charset="0"/>
              </a:rPr>
            </a:br>
            <a:r>
              <a:rPr lang="en-US" sz="2800" dirty="0"/>
              <a:t/>
            </a:r>
            <a:br>
              <a:rPr lang="en-US" sz="2800" dirty="0"/>
            </a:br>
            <a:r>
              <a:rPr lang="cs-CZ" sz="1800" i="1" dirty="0" smtClean="0">
                <a:latin typeface="Times New Roman" panose="02020603050405020304" pitchFamily="18" charset="0"/>
                <a:cs typeface="Times New Roman" panose="02020603050405020304" pitchFamily="18" charset="0"/>
              </a:rPr>
              <a:t>1 </a:t>
            </a:r>
            <a:r>
              <a:rPr lang="cs-CZ" sz="1800" i="1" dirty="0" err="1">
                <a:latin typeface="Times New Roman" panose="02020603050405020304" pitchFamily="18" charset="0"/>
                <a:cs typeface="Times New Roman" panose="02020603050405020304" pitchFamily="18" charset="0"/>
              </a:rPr>
              <a:t>Astronomical</a:t>
            </a:r>
            <a:r>
              <a:rPr lang="cs-CZ" sz="1800" i="1" dirty="0">
                <a:latin typeface="Times New Roman" panose="02020603050405020304" pitchFamily="18" charset="0"/>
                <a:cs typeface="Times New Roman" panose="02020603050405020304" pitchFamily="18" charset="0"/>
              </a:rPr>
              <a:t> Institute, Czech </a:t>
            </a:r>
            <a:r>
              <a:rPr lang="cs-CZ" sz="1800" i="1" dirty="0" err="1">
                <a:latin typeface="Times New Roman" panose="02020603050405020304" pitchFamily="18" charset="0"/>
                <a:cs typeface="Times New Roman" panose="02020603050405020304" pitchFamily="18" charset="0"/>
              </a:rPr>
              <a:t>Academy</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of</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Sciences</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Ondrejov</a:t>
            </a:r>
            <a:r>
              <a:rPr lang="cs-CZ" sz="1800" i="1" dirty="0">
                <a:latin typeface="Times New Roman" panose="02020603050405020304" pitchFamily="18" charset="0"/>
                <a:cs typeface="Times New Roman" panose="02020603050405020304" pitchFamily="18" charset="0"/>
              </a:rPr>
              <a:t>, Czech Republic</a:t>
            </a:r>
            <a:r>
              <a:rPr lang="cs-CZ" sz="1800" dirty="0">
                <a:latin typeface="Times New Roman" panose="02020603050405020304" pitchFamily="18" charset="0"/>
                <a:cs typeface="Times New Roman" panose="02020603050405020304" pitchFamily="18" charset="0"/>
              </a:rPr>
              <a:t/>
            </a:r>
            <a:br>
              <a:rPr lang="cs-CZ" sz="1800" dirty="0">
                <a:latin typeface="Times New Roman" panose="02020603050405020304" pitchFamily="18" charset="0"/>
                <a:cs typeface="Times New Roman" panose="02020603050405020304" pitchFamily="18" charset="0"/>
              </a:rPr>
            </a:br>
            <a:r>
              <a:rPr lang="cs-CZ" sz="1800" i="1" dirty="0">
                <a:latin typeface="Times New Roman" panose="02020603050405020304" pitchFamily="18" charset="0"/>
                <a:cs typeface="Times New Roman" panose="02020603050405020304" pitchFamily="18" charset="0"/>
              </a:rPr>
              <a:t>2 </a:t>
            </a:r>
            <a:r>
              <a:rPr lang="cs-CZ" sz="1800" i="1" dirty="0" err="1">
                <a:latin typeface="Times New Roman" panose="02020603050405020304" pitchFamily="18" charset="0"/>
                <a:cs typeface="Times New Roman" panose="02020603050405020304" pitchFamily="18" charset="0"/>
              </a:rPr>
              <a:t>Research</a:t>
            </a:r>
            <a:r>
              <a:rPr lang="cs-CZ" sz="1800" i="1" dirty="0">
                <a:latin typeface="Times New Roman" panose="02020603050405020304" pitchFamily="18" charset="0"/>
                <a:cs typeface="Times New Roman" panose="02020603050405020304" pitchFamily="18" charset="0"/>
              </a:rPr>
              <a:t> Institute </a:t>
            </a:r>
            <a:r>
              <a:rPr lang="cs-CZ" sz="1800" i="1" dirty="0" err="1">
                <a:latin typeface="Times New Roman" panose="02020603050405020304" pitchFamily="18" charset="0"/>
                <a:cs typeface="Times New Roman" panose="02020603050405020304" pitchFamily="18" charset="0"/>
              </a:rPr>
              <a:t>of</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Geodesy</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Topography</a:t>
            </a:r>
            <a:r>
              <a:rPr lang="cs-CZ" sz="1800" i="1" dirty="0">
                <a:latin typeface="Times New Roman" panose="02020603050405020304" pitchFamily="18" charset="0"/>
                <a:cs typeface="Times New Roman" panose="02020603050405020304" pitchFamily="18" charset="0"/>
              </a:rPr>
              <a:t> and </a:t>
            </a:r>
            <a:r>
              <a:rPr lang="cs-CZ" sz="1800" i="1" dirty="0" err="1">
                <a:latin typeface="Times New Roman" panose="02020603050405020304" pitchFamily="18" charset="0"/>
                <a:cs typeface="Times New Roman" panose="02020603050405020304" pitchFamily="18" charset="0"/>
              </a:rPr>
              <a:t>Cartography</a:t>
            </a:r>
            <a:r>
              <a:rPr lang="cs-CZ" sz="1800" i="1" dirty="0">
                <a:latin typeface="Times New Roman" panose="02020603050405020304" pitchFamily="18" charset="0"/>
                <a:cs typeface="Times New Roman" panose="02020603050405020304" pitchFamily="18" charset="0"/>
              </a:rPr>
              <a:t>, Zdiby, Czech Republic,</a:t>
            </a:r>
            <a:r>
              <a:rPr lang="cs-CZ" sz="1800" dirty="0">
                <a:latin typeface="Times New Roman" panose="02020603050405020304" pitchFamily="18" charset="0"/>
                <a:cs typeface="Times New Roman" panose="02020603050405020304" pitchFamily="18" charset="0"/>
              </a:rPr>
              <a:t/>
            </a:r>
            <a:br>
              <a:rPr lang="cs-CZ" sz="1800" dirty="0">
                <a:latin typeface="Times New Roman" panose="02020603050405020304" pitchFamily="18" charset="0"/>
                <a:cs typeface="Times New Roman" panose="02020603050405020304" pitchFamily="18" charset="0"/>
              </a:rPr>
            </a:br>
            <a:r>
              <a:rPr lang="cs-CZ" sz="1800" i="1" dirty="0">
                <a:latin typeface="Times New Roman" panose="02020603050405020304" pitchFamily="18" charset="0"/>
                <a:cs typeface="Times New Roman" panose="02020603050405020304" pitchFamily="18" charset="0"/>
              </a:rPr>
              <a:t>3 Department </a:t>
            </a:r>
            <a:r>
              <a:rPr lang="cs-CZ" sz="1800" i="1" dirty="0" err="1">
                <a:latin typeface="Times New Roman" panose="02020603050405020304" pitchFamily="18" charset="0"/>
                <a:cs typeface="Times New Roman" panose="02020603050405020304" pitchFamily="18" charset="0"/>
              </a:rPr>
              <a:t>of</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Geodesy</a:t>
            </a:r>
            <a:r>
              <a:rPr lang="cs-CZ" sz="1800" i="1" dirty="0">
                <a:latin typeface="Times New Roman" panose="02020603050405020304" pitchFamily="18" charset="0"/>
                <a:cs typeface="Times New Roman" panose="02020603050405020304" pitchFamily="18" charset="0"/>
              </a:rPr>
              <a:t> and </a:t>
            </a:r>
            <a:r>
              <a:rPr lang="cs-CZ" sz="1800" i="1" dirty="0" err="1">
                <a:latin typeface="Times New Roman" panose="02020603050405020304" pitchFamily="18" charset="0"/>
                <a:cs typeface="Times New Roman" panose="02020603050405020304" pitchFamily="18" charset="0"/>
              </a:rPr>
              <a:t>Mining</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Surveying</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Faculty</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of</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Mining</a:t>
            </a:r>
            <a:r>
              <a:rPr lang="cs-CZ" sz="1800" i="1" dirty="0">
                <a:latin typeface="Times New Roman" panose="02020603050405020304" pitchFamily="18" charset="0"/>
                <a:cs typeface="Times New Roman" panose="02020603050405020304" pitchFamily="18" charset="0"/>
              </a:rPr>
              <a:t> and Geology, Ostrava, Czech Republic</a:t>
            </a:r>
            <a:r>
              <a:rPr lang="cs-CZ" sz="1800" dirty="0">
                <a:latin typeface="Times New Roman" panose="02020603050405020304" pitchFamily="18" charset="0"/>
                <a:cs typeface="Times New Roman" panose="02020603050405020304" pitchFamily="18" charset="0"/>
              </a:rPr>
              <a:t/>
            </a:r>
            <a:br>
              <a:rPr lang="cs-CZ" sz="1800" dirty="0">
                <a:latin typeface="Times New Roman" panose="02020603050405020304" pitchFamily="18" charset="0"/>
                <a:cs typeface="Times New Roman" panose="02020603050405020304" pitchFamily="18" charset="0"/>
              </a:rPr>
            </a:br>
            <a:r>
              <a:rPr lang="cs-CZ" sz="1800" i="1" dirty="0">
                <a:latin typeface="Times New Roman" panose="02020603050405020304" pitchFamily="18" charset="0"/>
                <a:cs typeface="Times New Roman" panose="02020603050405020304" pitchFamily="18" charset="0"/>
              </a:rPr>
              <a:t>4 Department </a:t>
            </a:r>
            <a:r>
              <a:rPr lang="cs-CZ" sz="1800" i="1" dirty="0" err="1">
                <a:latin typeface="Times New Roman" panose="02020603050405020304" pitchFamily="18" charset="0"/>
                <a:cs typeface="Times New Roman" panose="02020603050405020304" pitchFamily="18" charset="0"/>
              </a:rPr>
              <a:t>of</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Geomatics</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Faculty</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of</a:t>
            </a:r>
            <a:r>
              <a:rPr lang="cs-CZ" sz="1800" i="1" dirty="0">
                <a:latin typeface="Times New Roman" panose="02020603050405020304" pitchFamily="18" charset="0"/>
                <a:cs typeface="Times New Roman" panose="02020603050405020304" pitchFamily="18" charset="0"/>
              </a:rPr>
              <a:t> Civil </a:t>
            </a:r>
            <a:r>
              <a:rPr lang="cs-CZ" sz="1800" i="1" dirty="0" err="1">
                <a:latin typeface="Times New Roman" panose="02020603050405020304" pitchFamily="18" charset="0"/>
                <a:cs typeface="Times New Roman" panose="02020603050405020304" pitchFamily="18" charset="0"/>
              </a:rPr>
              <a:t>Engineering</a:t>
            </a:r>
            <a:r>
              <a:rPr lang="cs-CZ" sz="1800" i="1" dirty="0">
                <a:latin typeface="Times New Roman" panose="02020603050405020304" pitchFamily="18" charset="0"/>
                <a:cs typeface="Times New Roman" panose="02020603050405020304" pitchFamily="18" charset="0"/>
              </a:rPr>
              <a:t>, Czech </a:t>
            </a:r>
            <a:r>
              <a:rPr lang="cs-CZ" sz="1800" i="1" dirty="0" err="1">
                <a:latin typeface="Times New Roman" panose="02020603050405020304" pitchFamily="18" charset="0"/>
                <a:cs typeface="Times New Roman" panose="02020603050405020304" pitchFamily="18" charset="0"/>
              </a:rPr>
              <a:t>Technical</a:t>
            </a:r>
            <a:r>
              <a:rPr lang="cs-CZ" sz="1800" i="1" dirty="0">
                <a:latin typeface="Times New Roman" panose="02020603050405020304" pitchFamily="18" charset="0"/>
                <a:cs typeface="Times New Roman" panose="02020603050405020304" pitchFamily="18" charset="0"/>
              </a:rPr>
              <a:t> University in Prague, Prague, Czech Republic</a:t>
            </a:r>
            <a:r>
              <a:rPr lang="cs-CZ" sz="2800" dirty="0"/>
              <a:t/>
            </a:r>
            <a:br>
              <a:rPr lang="cs-CZ" sz="2800" dirty="0"/>
            </a:br>
            <a:r>
              <a:rPr lang="en-US" altLang="cs-CZ" sz="2800" b="1" dirty="0" smtClean="0">
                <a:solidFill>
                  <a:srgbClr val="00B0F0"/>
                </a:solidFill>
                <a:latin typeface="Times New Roman" panose="02020603050405020304" pitchFamily="18" charset="0"/>
              </a:rPr>
              <a:t/>
            </a:r>
            <a:br>
              <a:rPr lang="en-US" altLang="cs-CZ" sz="2800" b="1" dirty="0" smtClean="0">
                <a:solidFill>
                  <a:srgbClr val="00B0F0"/>
                </a:solidFill>
                <a:latin typeface="Times New Roman" panose="02020603050405020304" pitchFamily="18" charset="0"/>
              </a:rPr>
            </a:br>
            <a:r>
              <a:rPr lang="en-US" altLang="cs-CZ" sz="2800" b="1" dirty="0">
                <a:solidFill>
                  <a:srgbClr val="00B0F0"/>
                </a:solidFill>
                <a:latin typeface="Times New Roman" panose="02020603050405020304" pitchFamily="18" charset="0"/>
              </a:rPr>
              <a:t/>
            </a:r>
            <a:br>
              <a:rPr lang="en-US" altLang="cs-CZ" sz="2800" b="1" dirty="0">
                <a:solidFill>
                  <a:srgbClr val="00B0F0"/>
                </a:solidFill>
                <a:latin typeface="Times New Roman" panose="02020603050405020304" pitchFamily="18" charset="0"/>
              </a:rPr>
            </a:br>
            <a:r>
              <a:rPr lang="en-US" altLang="cs-CZ" sz="2800" b="1" dirty="0" smtClean="0">
                <a:solidFill>
                  <a:srgbClr val="00B0F0"/>
                </a:solidFill>
                <a:latin typeface="Times New Roman" panose="02020603050405020304" pitchFamily="18" charset="0"/>
              </a:rPr>
              <a:t/>
            </a:r>
            <a:br>
              <a:rPr lang="en-US" altLang="cs-CZ" sz="2800" b="1" dirty="0" smtClean="0">
                <a:solidFill>
                  <a:srgbClr val="00B0F0"/>
                </a:solidFill>
                <a:latin typeface="Times New Roman" panose="02020603050405020304" pitchFamily="18" charset="0"/>
              </a:rPr>
            </a:br>
            <a:endParaRPr lang="cs-CZ" altLang="cs-CZ" sz="2000" dirty="0" smtClean="0">
              <a:solidFill>
                <a:srgbClr val="FF0000"/>
              </a:solidFill>
              <a:latin typeface="Times New Roman" panose="02020603050405020304" pitchFamily="18" charset="0"/>
            </a:endParaRPr>
          </a:p>
        </p:txBody>
      </p:sp>
      <p:sp>
        <p:nvSpPr>
          <p:cNvPr id="4099" name="Rectangle 3"/>
          <p:cNvSpPr>
            <a:spLocks noGrp="1" noChangeArrowheads="1"/>
          </p:cNvSpPr>
          <p:nvPr>
            <p:ph type="subTitle" idx="1"/>
          </p:nvPr>
        </p:nvSpPr>
        <p:spPr>
          <a:xfrm>
            <a:off x="1401763" y="6524625"/>
            <a:ext cx="5257800" cy="333375"/>
          </a:xfrm>
        </p:spPr>
        <p:txBody>
          <a:bodyPr/>
          <a:lstStyle/>
          <a:p>
            <a:pPr eaLnBrk="1" hangingPunct="1"/>
            <a:endParaRPr lang="en-US" altLang="cs-CZ" sz="2800" dirty="0" smtClean="0"/>
          </a:p>
          <a:p>
            <a:pPr eaLnBrk="1" hangingPunct="1"/>
            <a:endParaRPr lang="en-US" altLang="cs-CZ" sz="2800" dirty="0" smtClean="0"/>
          </a:p>
          <a:p>
            <a:pPr eaLnBrk="1" hangingPunct="1"/>
            <a:endParaRPr lang="cs-CZ" altLang="cs-CZ" sz="2800" dirty="0" smtClean="0"/>
          </a:p>
        </p:txBody>
      </p:sp>
      <p:sp>
        <p:nvSpPr>
          <p:cNvPr id="4" name="Rectangle 1"/>
          <p:cNvSpPr>
            <a:spLocks noChangeArrowheads="1"/>
          </p:cNvSpPr>
          <p:nvPr/>
        </p:nvSpPr>
        <p:spPr bwMode="auto">
          <a:xfrm>
            <a:off x="4484696" y="5761553"/>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cs-CZ" altLang="cs-CZ" sz="1400" b="0" i="0" u="none" strike="noStrike" cap="none" normalizeH="0" baseline="0" dirty="0" smtClean="0">
              <a:ln>
                <a:noFill/>
              </a:ln>
              <a:solidFill>
                <a:srgbClr val="00B0F0"/>
              </a:solidFill>
              <a:effectLst/>
              <a:latin typeface="Times New Roman" panose="02020603050405020304" pitchFamily="18" charset="0"/>
              <a:cs typeface="Times New Roman" panose="02020603050405020304" pitchFamily="18" charset="0"/>
            </a:endParaRPr>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166803"/>
            <a:ext cx="2574310" cy="1095647"/>
          </a:xfrm>
          <a:prstGeom prst="rect">
            <a:avLst/>
          </a:prstGeom>
        </p:spPr>
      </p:pic>
    </p:spTree>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95536" y="0"/>
            <a:ext cx="8229600" cy="1143000"/>
          </a:xfrm>
        </p:spPr>
        <p:txBody>
          <a:bodyPr/>
          <a:lstStyle/>
          <a:p>
            <a:pPr eaLnBrk="1" hangingPunct="1"/>
            <a:endParaRPr lang="cs-CZ" altLang="cs-CZ" sz="2800" dirty="0" smtClean="0">
              <a:latin typeface="Times New Roman" panose="02020603050405020304" pitchFamily="18" charset="0"/>
            </a:endParaRPr>
          </a:p>
        </p:txBody>
      </p:sp>
      <p:sp>
        <p:nvSpPr>
          <p:cNvPr id="6147" name="Rectangle 3"/>
          <p:cNvSpPr>
            <a:spLocks noGrp="1" noChangeArrowheads="1"/>
          </p:cNvSpPr>
          <p:nvPr>
            <p:ph type="body" idx="1"/>
          </p:nvPr>
        </p:nvSpPr>
        <p:spPr>
          <a:xfrm>
            <a:off x="539552" y="188640"/>
            <a:ext cx="8229600" cy="6336704"/>
          </a:xfrm>
        </p:spPr>
        <p:txBody>
          <a:bodyPr/>
          <a:lstStyle/>
          <a:p>
            <a:pPr marL="0" indent="0" eaLnBrk="1" hangingPunct="1">
              <a:buFontTx/>
              <a:buNone/>
              <a:defRPr/>
            </a:pPr>
            <a:r>
              <a:rPr lang="cs-CZ" altLang="cs-CZ" sz="1800" dirty="0" smtClean="0">
                <a:latin typeface="Times New Roman" panose="02020603050405020304" pitchFamily="18" charset="0"/>
              </a:rPr>
              <a:t>U</a:t>
            </a:r>
            <a:r>
              <a:rPr lang="en-GB" altLang="cs-CZ" sz="1800" dirty="0" smtClean="0">
                <a:latin typeface="Times New Roman" panose="02020603050405020304" pitchFamily="18" charset="0"/>
              </a:rPr>
              <a:t>sing the harmonic geopotential coefficients of </a:t>
            </a:r>
            <a:r>
              <a:rPr lang="cs-CZ" altLang="cs-CZ" sz="1800" dirty="0" err="1" smtClean="0">
                <a:latin typeface="Times New Roman" panose="02020603050405020304" pitchFamily="18" charset="0"/>
              </a:rPr>
              <a:t>the</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global</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gravitational</a:t>
            </a:r>
            <a:r>
              <a:rPr lang="cs-CZ" altLang="cs-CZ" sz="1800" dirty="0" smtClean="0">
                <a:latin typeface="Times New Roman" panose="02020603050405020304" pitchFamily="18" charset="0"/>
              </a:rPr>
              <a:t> model </a:t>
            </a:r>
            <a:r>
              <a:rPr lang="en-GB" altLang="cs-CZ" sz="1800" dirty="0" smtClean="0">
                <a:latin typeface="Times New Roman" panose="02020603050405020304" pitchFamily="18" charset="0"/>
              </a:rPr>
              <a:t>EGM 2008, the following physical quantities are computed: the gravity anomalies </a:t>
            </a:r>
            <a:r>
              <a:rPr lang="en-GB" altLang="cs-CZ" sz="1800" i="1" dirty="0" err="1" smtClean="0">
                <a:latin typeface="Times New Roman" panose="02020603050405020304" pitchFamily="18" charset="0"/>
              </a:rPr>
              <a:t>Δg</a:t>
            </a:r>
            <a:r>
              <a:rPr lang="en-GB" altLang="cs-CZ" sz="1800" dirty="0" smtClean="0">
                <a:latin typeface="Times New Roman" panose="02020603050405020304" pitchFamily="18" charset="0"/>
              </a:rPr>
              <a:t> (or disturbances) [scale 1mGal = 10-5 ms-2], the full </a:t>
            </a:r>
            <a:r>
              <a:rPr lang="en-GB" altLang="cs-CZ" sz="1800" dirty="0" err="1" smtClean="0">
                <a:latin typeface="Times New Roman" panose="02020603050405020304" pitchFamily="18" charset="0"/>
              </a:rPr>
              <a:t>Marussi</a:t>
            </a:r>
            <a:r>
              <a:rPr lang="en-GB" altLang="cs-CZ" sz="1800" dirty="0" smtClean="0">
                <a:latin typeface="Times New Roman" panose="02020603050405020304" pitchFamily="18" charset="0"/>
              </a:rPr>
              <a:t> tensor </a:t>
            </a:r>
            <a:r>
              <a:rPr lang="cs-CZ" altLang="cs-CZ" sz="1800" b="1" dirty="0" smtClean="0">
                <a:latin typeface="Times New Roman" panose="02020603050405020304" pitchFamily="18" charset="0"/>
              </a:rPr>
              <a:t>Γ</a:t>
            </a:r>
            <a:r>
              <a:rPr lang="en-GB" altLang="cs-CZ" sz="1800" dirty="0" smtClean="0">
                <a:latin typeface="Times New Roman" panose="02020603050405020304" pitchFamily="18" charset="0"/>
              </a:rPr>
              <a:t> of the second derivatives of the disturbing potential [1E = 1 </a:t>
            </a:r>
            <a:r>
              <a:rPr lang="en-GB" altLang="cs-CZ" sz="1800" dirty="0" err="1" smtClean="0">
                <a:latin typeface="Times New Roman" panose="02020603050405020304" pitchFamily="18" charset="0"/>
              </a:rPr>
              <a:t>Eötvös</a:t>
            </a:r>
            <a:r>
              <a:rPr lang="en-GB" altLang="cs-CZ" sz="1800" dirty="0" smtClean="0">
                <a:latin typeface="Times New Roman" panose="02020603050405020304" pitchFamily="18" charset="0"/>
              </a:rPr>
              <a:t> = 10-9 s-2], namely its radial component, sometimes denoted </a:t>
            </a:r>
            <a:r>
              <a:rPr lang="en-GB" altLang="cs-CZ" sz="1800" i="1" dirty="0" err="1" smtClean="0">
                <a:latin typeface="Times New Roman" panose="02020603050405020304" pitchFamily="18" charset="0"/>
              </a:rPr>
              <a:t>Tzz</a:t>
            </a:r>
            <a:r>
              <a:rPr lang="en-GB" altLang="cs-CZ" sz="1800" i="1" dirty="0" smtClean="0">
                <a:latin typeface="Times New Roman" panose="02020603050405020304" pitchFamily="18" charset="0"/>
              </a:rPr>
              <a:t> </a:t>
            </a:r>
            <a:r>
              <a:rPr lang="en-GB" altLang="cs-CZ" sz="1800" dirty="0" smtClean="0">
                <a:latin typeface="Times New Roman" panose="02020603050405020304" pitchFamily="18" charset="0"/>
              </a:rPr>
              <a:t>or </a:t>
            </a:r>
            <a:r>
              <a:rPr lang="en-GB" altLang="cs-CZ" sz="1800" i="1" dirty="0" err="1" smtClean="0">
                <a:latin typeface="Times New Roman" panose="02020603050405020304" pitchFamily="18" charset="0"/>
              </a:rPr>
              <a:t>Trr</a:t>
            </a:r>
            <a:r>
              <a:rPr lang="en-GB" altLang="cs-CZ" sz="1800" dirty="0" smtClean="0">
                <a:latin typeface="Times New Roman" panose="02020603050405020304" pitchFamily="18" charset="0"/>
              </a:rPr>
              <a:t>, the invariants of the gravity field  </a:t>
            </a:r>
            <a:r>
              <a:rPr lang="en-GB" altLang="cs-CZ" sz="1800" i="1" dirty="0" smtClean="0">
                <a:latin typeface="Times New Roman" panose="02020603050405020304" pitchFamily="18" charset="0"/>
              </a:rPr>
              <a:t>I0, I1, I2 </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det</a:t>
            </a:r>
            <a:r>
              <a:rPr lang="cs-CZ" altLang="cs-CZ" sz="1800" dirty="0" smtClean="0">
                <a:latin typeface="Times New Roman" panose="02020603050405020304" pitchFamily="18" charset="0"/>
              </a:rPr>
              <a:t>(</a:t>
            </a:r>
            <a:r>
              <a:rPr lang="cs-CZ" altLang="cs-CZ" sz="1800" b="1" dirty="0" smtClean="0">
                <a:latin typeface="Times New Roman" panose="02020603050405020304" pitchFamily="18" charset="0"/>
              </a:rPr>
              <a:t>Γ</a:t>
            </a:r>
            <a:r>
              <a:rPr lang="cs-CZ" altLang="cs-CZ" sz="1800" dirty="0" smtClean="0">
                <a:latin typeface="Times New Roman" panose="02020603050405020304" pitchFamily="18" charset="0"/>
              </a:rPr>
              <a:t>)</a:t>
            </a:r>
            <a:r>
              <a:rPr lang="en-GB" altLang="cs-CZ" sz="1800" dirty="0" smtClean="0">
                <a:latin typeface="Times New Roman" panose="02020603050405020304" pitchFamily="18" charset="0"/>
              </a:rPr>
              <a:t>, computable from the components of the </a:t>
            </a:r>
            <a:r>
              <a:rPr lang="en-GB" altLang="cs-CZ" sz="1800" dirty="0" err="1" smtClean="0">
                <a:latin typeface="Times New Roman" panose="02020603050405020304" pitchFamily="18" charset="0"/>
              </a:rPr>
              <a:t>Marussi</a:t>
            </a:r>
            <a:r>
              <a:rPr lang="en-GB" altLang="cs-CZ" sz="1800" dirty="0" smtClean="0">
                <a:latin typeface="Times New Roman" panose="02020603050405020304" pitchFamily="18" charset="0"/>
              </a:rPr>
              <a:t> tensor, their specific ratio </a:t>
            </a:r>
            <a:r>
              <a:rPr lang="en-GB" altLang="cs-CZ" sz="1800" i="1" dirty="0" smtClean="0">
                <a:latin typeface="Times New Roman" panose="02020603050405020304" pitchFamily="18" charset="0"/>
              </a:rPr>
              <a:t>I</a:t>
            </a:r>
            <a:r>
              <a:rPr lang="en-GB" altLang="cs-CZ" sz="1800" dirty="0" smtClean="0">
                <a:latin typeface="Times New Roman" panose="02020603050405020304" pitchFamily="18" charset="0"/>
              </a:rPr>
              <a:t> and the strike angle </a:t>
            </a:r>
            <a:r>
              <a:rPr lang="en-GB" altLang="cs-CZ" sz="1800" i="1" dirty="0" smtClean="0">
                <a:latin typeface="Times New Roman" panose="02020603050405020304" pitchFamily="18" charset="0"/>
              </a:rPr>
              <a:t>θ.</a:t>
            </a:r>
            <a:r>
              <a:rPr lang="en-GB" altLang="cs-CZ" sz="1800" dirty="0" smtClean="0">
                <a:latin typeface="Times New Roman" panose="02020603050405020304" pitchFamily="18" charset="0"/>
              </a:rPr>
              <a:t> These quantities are known from theory of Pedersen &amp; Rasmussen (1990) and </a:t>
            </a:r>
            <a:r>
              <a:rPr lang="en-GB" altLang="cs-CZ" sz="1800" dirty="0" err="1" smtClean="0">
                <a:latin typeface="Times New Roman" panose="02020603050405020304" pitchFamily="18" charset="0"/>
              </a:rPr>
              <a:t>Beiki</a:t>
            </a:r>
            <a:r>
              <a:rPr lang="en-GB" altLang="cs-CZ" sz="1800" dirty="0" smtClean="0">
                <a:latin typeface="Times New Roman" panose="02020603050405020304" pitchFamily="18" charset="0"/>
              </a:rPr>
              <a:t> &amp; Pedersen (2010). A “virtual deformation” has been added (</a:t>
            </a:r>
            <a:r>
              <a:rPr lang="en-GB" altLang="cs-CZ" sz="1800" dirty="0" err="1" smtClean="0">
                <a:latin typeface="Times New Roman" panose="02020603050405020304" pitchFamily="18" charset="0"/>
              </a:rPr>
              <a:t>Kalvoda</a:t>
            </a:r>
            <a:r>
              <a:rPr lang="en-GB" altLang="cs-CZ" sz="1800" dirty="0" smtClean="0">
                <a:latin typeface="Times New Roman" panose="02020603050405020304" pitchFamily="18" charset="0"/>
              </a:rPr>
              <a:t> et al. 2013</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following</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Brdička</a:t>
            </a:r>
            <a:r>
              <a:rPr lang="cs-CZ" altLang="cs-CZ" sz="1800" dirty="0" smtClean="0">
                <a:latin typeface="Times New Roman" panose="02020603050405020304" pitchFamily="18" charset="0"/>
              </a:rPr>
              <a:t> et al 2000</a:t>
            </a:r>
            <a:r>
              <a:rPr lang="en-GB" altLang="cs-CZ" sz="1800" dirty="0" smtClean="0">
                <a:latin typeface="Times New Roman" panose="02020603050405020304" pitchFamily="18" charset="0"/>
              </a:rPr>
              <a:t>). Some of these quantities are </a:t>
            </a:r>
            <a:r>
              <a:rPr lang="en-GB" altLang="cs-CZ" sz="1800" dirty="0" err="1" smtClean="0">
                <a:latin typeface="Times New Roman" panose="02020603050405020304" pitchFamily="18" charset="0"/>
              </a:rPr>
              <a:t>functionals</a:t>
            </a:r>
            <a:r>
              <a:rPr lang="en-GB" altLang="cs-CZ" sz="1800" dirty="0" smtClean="0">
                <a:latin typeface="Times New Roman" panose="02020603050405020304" pitchFamily="18" charset="0"/>
              </a:rPr>
              <a:t> of the geopotential in a mathematical sense and some of them are not. Therefore, they are concisely designated in the paper as </a:t>
            </a:r>
            <a:r>
              <a:rPr lang="en-GB" altLang="cs-CZ" sz="1800" i="1" dirty="0" smtClean="0">
                <a:latin typeface="Times New Roman" panose="02020603050405020304" pitchFamily="18" charset="0"/>
              </a:rPr>
              <a:t>aspects </a:t>
            </a:r>
            <a:r>
              <a:rPr lang="en-GB" altLang="cs-CZ" sz="1800" dirty="0" smtClean="0">
                <a:latin typeface="Times New Roman" panose="02020603050405020304" pitchFamily="18" charset="0"/>
              </a:rPr>
              <a:t>of the geopotential.</a:t>
            </a:r>
            <a:endParaRPr lang="cs-CZ" altLang="cs-CZ" sz="1800" dirty="0" smtClean="0">
              <a:latin typeface="Times New Roman" panose="02020603050405020304" pitchFamily="18" charset="0"/>
            </a:endParaRPr>
          </a:p>
          <a:p>
            <a:pPr marL="0" indent="0" eaLnBrk="1" hangingPunct="1">
              <a:buFontTx/>
              <a:buNone/>
              <a:defRPr/>
            </a:pPr>
            <a:endParaRPr lang="cs-CZ" altLang="cs-CZ" sz="1800" dirty="0">
              <a:latin typeface="Times New Roman" panose="02020603050405020304" pitchFamily="18" charset="0"/>
            </a:endParaRPr>
          </a:p>
          <a:p>
            <a:pPr marL="0" indent="0" eaLnBrk="1" hangingPunct="1">
              <a:buFontTx/>
              <a:buNone/>
              <a:defRPr/>
            </a:pPr>
            <a:r>
              <a:rPr lang="cs-CZ" altLang="cs-CZ" sz="2000" b="1" dirty="0" err="1" smtClean="0">
                <a:latin typeface="Times New Roman" panose="02020603050405020304" pitchFamily="18" charset="0"/>
              </a:rPr>
              <a:t>Numerical</a:t>
            </a:r>
            <a:r>
              <a:rPr lang="cs-CZ" altLang="cs-CZ" sz="2000" b="1" dirty="0" smtClean="0">
                <a:latin typeface="Times New Roman" panose="02020603050405020304" pitchFamily="18" charset="0"/>
              </a:rPr>
              <a:t> stability</a:t>
            </a:r>
          </a:p>
          <a:p>
            <a:pPr marL="0" indent="0" eaLnBrk="1" hangingPunct="1">
              <a:buFontTx/>
              <a:buNone/>
              <a:defRPr/>
            </a:pPr>
            <a:r>
              <a:rPr lang="cs-CZ" altLang="cs-CZ" sz="1800" dirty="0" smtClean="0">
                <a:latin typeface="Times New Roman" panose="02020603050405020304" pitchFamily="18" charset="0"/>
              </a:rPr>
              <a:t>in </a:t>
            </a:r>
            <a:r>
              <a:rPr lang="cs-CZ" altLang="cs-CZ" sz="1800" dirty="0" err="1" smtClean="0">
                <a:latin typeface="Times New Roman" panose="02020603050405020304" pitchFamily="18" charset="0"/>
              </a:rPr>
              <a:t>computations</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of</a:t>
            </a:r>
            <a:r>
              <a:rPr lang="cs-CZ" altLang="cs-CZ" sz="1800" dirty="0" smtClean="0">
                <a:latin typeface="Times New Roman" panose="02020603050405020304" pitchFamily="18" charset="0"/>
              </a:rPr>
              <a:t> second </a:t>
            </a:r>
            <a:r>
              <a:rPr lang="cs-CZ" altLang="cs-CZ" sz="1800" dirty="0" err="1" smtClean="0">
                <a:latin typeface="Times New Roman" panose="02020603050405020304" pitchFamily="18" charset="0"/>
              </a:rPr>
              <a:t>derivatves</a:t>
            </a:r>
            <a:r>
              <a:rPr lang="cs-CZ" altLang="cs-CZ" sz="1800" dirty="0" smtClean="0">
                <a:latin typeface="Times New Roman" panose="02020603050405020304" pitchFamily="18" charset="0"/>
              </a:rPr>
              <a:t> and </a:t>
            </a:r>
            <a:r>
              <a:rPr lang="cs-CZ" altLang="cs-CZ" sz="1800" dirty="0" err="1" smtClean="0">
                <a:latin typeface="Times New Roman" panose="02020603050405020304" pitchFamily="18" charset="0"/>
              </a:rPr>
              <a:t>other</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gravity</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aspects</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derived</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from</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them</a:t>
            </a:r>
            <a:endParaRPr lang="cs-CZ" altLang="cs-CZ" sz="1800" dirty="0" smtClean="0">
              <a:latin typeface="Times New Roman" panose="02020603050405020304" pitchFamily="18" charset="0"/>
            </a:endParaRPr>
          </a:p>
          <a:p>
            <a:pPr marL="0" indent="0" eaLnBrk="1" hangingPunct="1">
              <a:buFontTx/>
              <a:buNone/>
              <a:defRPr/>
            </a:pPr>
            <a:r>
              <a:rPr lang="cs-CZ" altLang="cs-CZ" sz="1800" dirty="0" smtClean="0">
                <a:latin typeface="Times New Roman" panose="02020603050405020304" pitchFamily="18" charset="0"/>
              </a:rPr>
              <a:t>to very </a:t>
            </a:r>
            <a:r>
              <a:rPr lang="cs-CZ" altLang="cs-CZ" sz="1800" dirty="0" err="1" smtClean="0">
                <a:latin typeface="Times New Roman" panose="02020603050405020304" pitchFamily="18" charset="0"/>
              </a:rPr>
              <a:t>high</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degree</a:t>
            </a:r>
            <a:r>
              <a:rPr lang="cs-CZ" altLang="cs-CZ" sz="1800" dirty="0" smtClean="0">
                <a:latin typeface="Times New Roman" panose="02020603050405020304" pitchFamily="18" charset="0"/>
              </a:rPr>
              <a:t> and </a:t>
            </a:r>
            <a:r>
              <a:rPr lang="cs-CZ" altLang="cs-CZ" sz="1800" dirty="0" err="1" smtClean="0">
                <a:latin typeface="Times New Roman" panose="02020603050405020304" pitchFamily="18" charset="0"/>
              </a:rPr>
              <a:t>order</a:t>
            </a:r>
            <a:endParaRPr lang="cs-CZ" altLang="cs-CZ" sz="1800" dirty="0" smtClean="0">
              <a:latin typeface="Times New Roman" panose="02020603050405020304" pitchFamily="18" charset="0"/>
            </a:endParaRPr>
          </a:p>
          <a:p>
            <a:pPr marL="0" indent="0" eaLnBrk="1" hangingPunct="1">
              <a:buFontTx/>
              <a:buNone/>
              <a:defRPr/>
            </a:pPr>
            <a:endParaRPr lang="cs-CZ" altLang="cs-CZ" sz="1800" dirty="0">
              <a:latin typeface="Times New Roman" panose="02020603050405020304" pitchFamily="18" charset="0"/>
            </a:endParaRPr>
          </a:p>
          <a:p>
            <a:pPr marL="0" indent="0" eaLnBrk="1" hangingPunct="1">
              <a:buFontTx/>
              <a:buNone/>
              <a:defRPr/>
            </a:pPr>
            <a:r>
              <a:rPr lang="cs-CZ" altLang="cs-CZ" sz="1800" i="1" dirty="0" smtClean="0">
                <a:latin typeface="Times New Roman" panose="02020603050405020304" pitchFamily="18" charset="0"/>
              </a:rPr>
              <a:t>Many </a:t>
            </a:r>
            <a:r>
              <a:rPr lang="cs-CZ" altLang="cs-CZ" sz="1800" i="1" dirty="0" err="1" smtClean="0">
                <a:latin typeface="Times New Roman" panose="02020603050405020304" pitchFamily="18" charset="0"/>
              </a:rPr>
              <a:t>authors</a:t>
            </a:r>
            <a:r>
              <a:rPr lang="cs-CZ" altLang="cs-CZ" sz="1800" i="1" dirty="0" smtClean="0">
                <a:latin typeface="Times New Roman" panose="02020603050405020304" pitchFamily="18" charset="0"/>
              </a:rPr>
              <a:t> </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Fukusima</a:t>
            </a:r>
            <a:r>
              <a:rPr lang="cs-CZ" altLang="cs-CZ" sz="1800" dirty="0" smtClean="0">
                <a:latin typeface="Times New Roman" panose="02020603050405020304" pitchFamily="18" charset="0"/>
              </a:rPr>
              <a:t> (2012), </a:t>
            </a:r>
          </a:p>
          <a:p>
            <a:pPr marL="0" indent="0" eaLnBrk="1" hangingPunct="1">
              <a:buFontTx/>
              <a:buNone/>
              <a:defRPr/>
            </a:pPr>
            <a:r>
              <a:rPr lang="cs-CZ" altLang="cs-CZ" sz="1800" dirty="0" err="1" smtClean="0">
                <a:latin typeface="Times New Roman" panose="02020603050405020304" pitchFamily="18" charset="0"/>
              </a:rPr>
              <a:t>Bucha</a:t>
            </a:r>
            <a:r>
              <a:rPr lang="cs-CZ" altLang="cs-CZ" sz="1800" dirty="0" smtClean="0">
                <a:latin typeface="Times New Roman" panose="02020603050405020304" pitchFamily="18" charset="0"/>
              </a:rPr>
              <a:t> and Janák (2013) </a:t>
            </a:r>
            <a:r>
              <a:rPr lang="en-US" sz="1800" dirty="0">
                <a:latin typeface="Times New Roman" panose="02020603050405020304" pitchFamily="18" charset="0"/>
                <a:cs typeface="Times New Roman" panose="02020603050405020304" pitchFamily="18" charset="0"/>
              </a:rPr>
              <a:t>A MATLAB-based graphical user interface program for computing </a:t>
            </a:r>
            <a:r>
              <a:rPr lang="en-US" sz="1800" dirty="0" err="1">
                <a:latin typeface="Times New Roman" panose="02020603050405020304" pitchFamily="18" charset="0"/>
                <a:cs typeface="Times New Roman" panose="02020603050405020304" pitchFamily="18" charset="0"/>
              </a:rPr>
              <a:t>functionals</a:t>
            </a:r>
            <a:r>
              <a:rPr lang="en-US" sz="1800" dirty="0">
                <a:latin typeface="Times New Roman" panose="02020603050405020304" pitchFamily="18" charset="0"/>
                <a:cs typeface="Times New Roman" panose="02020603050405020304" pitchFamily="18" charset="0"/>
              </a:rPr>
              <a:t> of the geopotential up to ultra-high degrees and orders </a:t>
            </a:r>
            <a:r>
              <a:rPr lang="cs-CZ" sz="1800" dirty="0" smtClean="0">
                <a:latin typeface="Times New Roman" panose="02020603050405020304" pitchFamily="18" charset="0"/>
                <a:cs typeface="Times New Roman" panose="02020603050405020304" pitchFamily="18" charset="0"/>
              </a:rPr>
              <a:t>,</a:t>
            </a:r>
          </a:p>
          <a:p>
            <a:pPr marL="0" indent="0" eaLnBrk="1" hangingPunct="1">
              <a:buFontTx/>
              <a:buNone/>
              <a:defRPr/>
            </a:pPr>
            <a:r>
              <a:rPr lang="cs-CZ" sz="1800" dirty="0" err="1">
                <a:latin typeface="Times New Roman" panose="02020603050405020304" pitchFamily="18" charset="0"/>
                <a:cs typeface="Times New Roman" panose="02020603050405020304" pitchFamily="18" charset="0"/>
              </a:rPr>
              <a:t>Computers</a:t>
            </a:r>
            <a:r>
              <a:rPr lang="cs-CZ" sz="1800" dirty="0">
                <a:latin typeface="Times New Roman" panose="02020603050405020304" pitchFamily="18" charset="0"/>
                <a:cs typeface="Times New Roman" panose="02020603050405020304" pitchFamily="18" charset="0"/>
              </a:rPr>
              <a:t> &amp;</a:t>
            </a:r>
            <a:r>
              <a:rPr lang="cs-CZ" sz="1800" dirty="0" err="1" smtClean="0">
                <a:latin typeface="Times New Roman" panose="02020603050405020304" pitchFamily="18" charset="0"/>
                <a:cs typeface="Times New Roman" panose="02020603050405020304" pitchFamily="18" charset="0"/>
              </a:rPr>
              <a:t>Geosciences</a:t>
            </a:r>
            <a:r>
              <a:rPr lang="cs-CZ" sz="1800" dirty="0" smtClean="0">
                <a:latin typeface="Times New Roman" panose="02020603050405020304" pitchFamily="18" charset="0"/>
                <a:cs typeface="Times New Roman" panose="02020603050405020304" pitchFamily="18" charset="0"/>
              </a:rPr>
              <a:t> 56(2013)186–196</a:t>
            </a:r>
            <a:endParaRPr lang="cs-CZ" altLang="cs-CZ" sz="1800" dirty="0" smtClean="0">
              <a:latin typeface="Times New Roman" panose="02020603050405020304" pitchFamily="18" charset="0"/>
              <a:cs typeface="Times New Roman" panose="02020603050405020304" pitchFamily="18" charset="0"/>
            </a:endParaRPr>
          </a:p>
          <a:p>
            <a:pPr eaLnBrk="1" hangingPunct="1">
              <a:defRPr/>
            </a:pPr>
            <a:endParaRPr lang="cs-CZ" altLang="cs-CZ" sz="1800" dirty="0" smtClean="0">
              <a:latin typeface="Times New Roman" panose="02020603050405020304" pitchFamily="18" charset="0"/>
              <a:cs typeface="Times New Roman" panose="02020603050405020304" pitchFamily="18" charset="0"/>
            </a:endParaRPr>
          </a:p>
        </p:txBody>
      </p:sp>
      <p:graphicFrame>
        <p:nvGraphicFramePr>
          <p:cNvPr id="2" name="Tabulka 1"/>
          <p:cNvGraphicFramePr>
            <a:graphicFrameLocks noGrp="1"/>
          </p:cNvGraphicFramePr>
          <p:nvPr>
            <p:extLst>
              <p:ext uri="{D42A27DB-BD31-4B8C-83A1-F6EECF244321}">
                <p14:modId xmlns:p14="http://schemas.microsoft.com/office/powerpoint/2010/main" val="3821558445"/>
              </p:ext>
            </p:extLst>
          </p:nvPr>
        </p:nvGraphicFramePr>
        <p:xfrm>
          <a:off x="457200" y="3543141"/>
          <a:ext cx="8229600" cy="365760"/>
        </p:xfrm>
        <a:graphic>
          <a:graphicData uri="http://schemas.openxmlformats.org/drawingml/2006/table">
            <a:tbl>
              <a:tblPr/>
              <a:tblGrid>
                <a:gridCol w="2743200"/>
                <a:gridCol w="2743200"/>
                <a:gridCol w="2743200"/>
              </a:tblGrid>
              <a:tr h="0">
                <a:tc>
                  <a:txBody>
                    <a:bodyPr/>
                    <a:lstStyle/>
                    <a:p>
                      <a:endParaRPr lang="en-US" dirty="0"/>
                    </a:p>
                  </a:txBody>
                  <a:tcPr anchor="ctr">
                    <a:lnL>
                      <a:noFill/>
                    </a:lnL>
                    <a:lnR>
                      <a:noFill/>
                    </a:lnR>
                    <a:lnT>
                      <a:noFill/>
                    </a:lnT>
                    <a:lnB>
                      <a:noFill/>
                    </a:lnB>
                  </a:tcPr>
                </a:tc>
                <a:tc>
                  <a:txBody>
                    <a:bodyPr/>
                    <a:lstStyle/>
                    <a:p>
                      <a:endParaRPr lang="cs-CZ" dirty="0"/>
                    </a:p>
                  </a:txBody>
                  <a:tcPr anchor="ctr">
                    <a:lnL>
                      <a:noFill/>
                    </a:lnL>
                    <a:lnR>
                      <a:noFill/>
                    </a:lnR>
                    <a:lnT>
                      <a:noFill/>
                    </a:lnT>
                    <a:lnB>
                      <a:noFill/>
                    </a:lnB>
                  </a:tcPr>
                </a:tc>
                <a:tc>
                  <a:txBody>
                    <a:bodyPr/>
                    <a:lstStyle/>
                    <a:p>
                      <a:endParaRPr lang="cs-CZ" dirty="0"/>
                    </a:p>
                  </a:txBody>
                  <a:tcPr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cs-CZ" altLang="cs-CZ" dirty="0" smtClean="0"/>
          </a:p>
        </p:txBody>
      </p:sp>
      <p:sp>
        <p:nvSpPr>
          <p:cNvPr id="18435" name="Rectangle 3"/>
          <p:cNvSpPr>
            <a:spLocks noGrp="1" noChangeArrowheads="1"/>
          </p:cNvSpPr>
          <p:nvPr>
            <p:ph type="body" idx="1"/>
          </p:nvPr>
        </p:nvSpPr>
        <p:spPr/>
        <p:txBody>
          <a:bodyPr/>
          <a:lstStyle/>
          <a:p>
            <a:pPr marL="0" indent="0" eaLnBrk="1" hangingPunct="1">
              <a:buFontTx/>
              <a:buNone/>
            </a:pPr>
            <a:endParaRPr lang="cs-CZ" altLang="cs-CZ" smtClean="0"/>
          </a:p>
        </p:txBody>
      </p:sp>
      <p:sp>
        <p:nvSpPr>
          <p:cNvPr id="18436" name="Rectangle 4"/>
          <p:cNvSpPr>
            <a:spLocks noChangeArrowheads="1"/>
          </p:cNvSpPr>
          <p:nvPr/>
        </p:nvSpPr>
        <p:spPr bwMode="auto">
          <a:xfrm>
            <a:off x="1116013" y="188913"/>
            <a:ext cx="7200900" cy="710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ja-JP" sz="2000" b="1" dirty="0">
                <a:solidFill>
                  <a:schemeClr val="tx2"/>
                </a:solidFill>
                <a:latin typeface="Times New Roman" panose="02020603050405020304" pitchFamily="18" charset="0"/>
                <a:ea typeface="ＭＳ Ｐゴシック" panose="020B0600070205080204" pitchFamily="34" charset="-128"/>
              </a:rPr>
              <a:t>Plotting</a:t>
            </a:r>
          </a:p>
          <a:p>
            <a:pPr algn="ctr" eaLnBrk="1" hangingPunct="1">
              <a:spcBef>
                <a:spcPct val="0"/>
              </a:spcBef>
              <a:buFontTx/>
              <a:buNone/>
            </a:pPr>
            <a:endParaRPr lang="en-GB" altLang="ja-JP" sz="2000" dirty="0">
              <a:solidFill>
                <a:schemeClr val="tx2"/>
              </a:solidFill>
              <a:latin typeface="Times New Roman" panose="02020603050405020304" pitchFamily="18" charset="0"/>
              <a:ea typeface="ＭＳ Ｐゴシック" panose="020B0600070205080204" pitchFamily="34" charset="-128"/>
            </a:endParaRPr>
          </a:p>
          <a:p>
            <a:pPr algn="ct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Plotting is important for visualizing our results; we make use of </a:t>
            </a:r>
            <a:r>
              <a:rPr lang="en-GB" altLang="ja-JP" sz="2000" b="1" dirty="0">
                <a:solidFill>
                  <a:schemeClr val="tx2"/>
                </a:solidFill>
                <a:latin typeface="Times New Roman" panose="02020603050405020304" pitchFamily="18" charset="0"/>
                <a:ea typeface="ＭＳ Ｐゴシック" panose="020B0600070205080204" pitchFamily="34" charset="-128"/>
              </a:rPr>
              <a:t>strongly non-linear scales to emphasize various features </a:t>
            </a:r>
            <a:r>
              <a:rPr lang="en-GB" altLang="ja-JP" sz="2000" dirty="0">
                <a:solidFill>
                  <a:schemeClr val="tx2"/>
                </a:solidFill>
                <a:latin typeface="Times New Roman" panose="02020603050405020304" pitchFamily="18" charset="0"/>
                <a:ea typeface="ＭＳ Ｐゴシック" panose="020B0600070205080204" pitchFamily="34" charset="-128"/>
              </a:rPr>
              <a:t>which otherwise might remain hidden. </a:t>
            </a: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algn="ctr" eaLnBrk="1" hangingPunct="1">
              <a:spcBef>
                <a:spcPct val="0"/>
              </a:spcBef>
              <a:buFontTx/>
              <a:buNone/>
            </a:pP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algn="ctr" eaLnBrk="1" hangingPunct="1">
              <a:spcBef>
                <a:spcPct val="0"/>
              </a:spcBef>
              <a:buFontTx/>
              <a:buNone/>
            </a:pPr>
            <a:r>
              <a:rPr lang="en-GB" altLang="ja-JP" sz="2000" b="1" dirty="0">
                <a:solidFill>
                  <a:schemeClr val="tx2"/>
                </a:solidFill>
                <a:latin typeface="Times New Roman" panose="02020603050405020304" pitchFamily="18" charset="0"/>
                <a:ea typeface="ＭＳ Ｐゴシック" panose="020B0600070205080204" pitchFamily="34" charset="-128"/>
              </a:rPr>
              <a:t>A note about the units of plotted aspects</a:t>
            </a:r>
            <a:r>
              <a:rPr lang="en-GB" altLang="ja-JP" sz="2000" dirty="0">
                <a:solidFill>
                  <a:schemeClr val="tx2"/>
                </a:solidFill>
                <a:latin typeface="Times New Roman" panose="02020603050405020304" pitchFamily="18" charset="0"/>
                <a:ea typeface="ＭＳ Ｐゴシック" panose="020B0600070205080204" pitchFamily="34" charset="-128"/>
              </a:rPr>
              <a:t>: </a:t>
            </a:r>
          </a:p>
          <a:p>
            <a:pPr algn="ctr" eaLnBrk="1" hangingPunct="1">
              <a:spcBef>
                <a:spcPct val="0"/>
              </a:spcBef>
              <a:buFontTx/>
              <a:buNone/>
            </a:pP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ja-JP" sz="2000" dirty="0" err="1">
                <a:solidFill>
                  <a:schemeClr val="tx2"/>
                </a:solidFill>
                <a:latin typeface="Times New Roman" panose="02020603050405020304" pitchFamily="18" charset="0"/>
                <a:ea typeface="ＭＳ Ｐゴシック" panose="020B0600070205080204" pitchFamily="34" charset="-128"/>
              </a:rPr>
              <a:t>mGal</a:t>
            </a:r>
            <a:r>
              <a:rPr lang="en-GB" altLang="ja-JP" sz="2000" dirty="0">
                <a:solidFill>
                  <a:schemeClr val="tx2"/>
                </a:solidFill>
                <a:latin typeface="Times New Roman" panose="02020603050405020304" pitchFamily="18" charset="0"/>
                <a:ea typeface="ＭＳ Ｐゴシック" panose="020B0600070205080204" pitchFamily="34" charset="-128"/>
              </a:rPr>
              <a:t> </a:t>
            </a:r>
            <a:r>
              <a:rPr lang="cs-CZ" altLang="ja-JP" sz="2000" dirty="0">
                <a:solidFill>
                  <a:schemeClr val="tx2"/>
                </a:solidFill>
                <a:latin typeface="Times New Roman" panose="02020603050405020304" pitchFamily="18" charset="0"/>
                <a:ea typeface="ＭＳ Ｐゴシック" panose="020B0600070205080204" pitchFamily="34" charset="-128"/>
              </a:rPr>
              <a:t>(</a:t>
            </a:r>
            <a:r>
              <a:rPr lang="cs-CZ" altLang="ja-JP" sz="2000" dirty="0" err="1">
                <a:solidFill>
                  <a:schemeClr val="tx2"/>
                </a:solidFill>
                <a:latin typeface="Times New Roman" panose="02020603050405020304" pitchFamily="18" charset="0"/>
                <a:ea typeface="ＭＳ Ｐゴシック" panose="020B0600070205080204" pitchFamily="34" charset="-128"/>
              </a:rPr>
              <a:t>miligals</a:t>
            </a:r>
            <a:r>
              <a:rPr lang="cs-CZ" altLang="ja-JP" sz="2000" dirty="0">
                <a:solidFill>
                  <a:schemeClr val="tx2"/>
                </a:solidFill>
                <a:latin typeface="Times New Roman" panose="02020603050405020304" pitchFamily="18" charset="0"/>
                <a:ea typeface="ＭＳ Ｐゴシック" panose="020B0600070205080204" pitchFamily="34" charset="-128"/>
              </a:rPr>
              <a:t>) </a:t>
            </a:r>
            <a:r>
              <a:rPr lang="en-GB" altLang="ja-JP" sz="2000" dirty="0">
                <a:solidFill>
                  <a:schemeClr val="tx2"/>
                </a:solidFill>
                <a:latin typeface="Times New Roman" panose="02020603050405020304" pitchFamily="18" charset="0"/>
                <a:ea typeface="ＭＳ Ｐゴシック" panose="020B0600070205080204" pitchFamily="34" charset="-128"/>
              </a:rPr>
              <a:t>for the </a:t>
            </a:r>
            <a:r>
              <a:rPr lang="en-GB" altLang="ja-JP" sz="2000" i="1" dirty="0">
                <a:solidFill>
                  <a:schemeClr val="tx2"/>
                </a:solidFill>
                <a:latin typeface="Times New Roman" panose="02020603050405020304" pitchFamily="18" charset="0"/>
                <a:ea typeface="ＭＳ Ｐゴシック" panose="020B0600070205080204" pitchFamily="34" charset="-128"/>
              </a:rPr>
              <a:t>gravity anomalies </a:t>
            </a:r>
            <a:r>
              <a:rPr lang="en-GB" altLang="ja-JP" sz="2000" dirty="0">
                <a:solidFill>
                  <a:schemeClr val="tx2"/>
                </a:solidFill>
                <a:latin typeface="Times New Roman" panose="02020603050405020304" pitchFamily="18" charset="0"/>
                <a:ea typeface="ＭＳ Ｐゴシック" panose="020B0600070205080204" pitchFamily="34" charset="-128"/>
              </a:rPr>
              <a:t>and/or disturbances, </a:t>
            </a:r>
            <a:endParaRPr lang="cs-CZ" altLang="ja-JP" sz="2000" dirty="0">
              <a:solidFill>
                <a:schemeClr val="tx2"/>
              </a:solidFill>
              <a:latin typeface="Times New Roman" panose="02020603050405020304" pitchFamily="18" charset="0"/>
            </a:endParaRP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E </a:t>
            </a:r>
            <a:r>
              <a:rPr lang="cs-CZ" altLang="ja-JP" sz="2000" dirty="0">
                <a:solidFill>
                  <a:schemeClr val="tx2"/>
                </a:solidFill>
                <a:latin typeface="Times New Roman" panose="02020603050405020304" pitchFamily="18" charset="0"/>
                <a:ea typeface="ＭＳ Ｐゴシック" panose="020B0600070205080204" pitchFamily="34" charset="-128"/>
              </a:rPr>
              <a:t>…</a:t>
            </a:r>
            <a:r>
              <a:rPr lang="en-GB" altLang="ja-JP" sz="2000" dirty="0">
                <a:solidFill>
                  <a:schemeClr val="tx2"/>
                </a:solidFill>
                <a:latin typeface="Times New Roman" panose="02020603050405020304" pitchFamily="18" charset="0"/>
                <a:ea typeface="ＭＳ Ｐゴシック" panose="020B0600070205080204" pitchFamily="34" charset="-128"/>
              </a:rPr>
              <a:t> </a:t>
            </a:r>
            <a:r>
              <a:rPr lang="en-GB" altLang="ja-JP" sz="2000" dirty="0" err="1">
                <a:solidFill>
                  <a:schemeClr val="tx2"/>
                </a:solidFill>
                <a:latin typeface="Times New Roman" panose="02020603050405020304" pitchFamily="18" charset="0"/>
                <a:ea typeface="ＭＳ Ｐゴシック" panose="020B0600070205080204" pitchFamily="34" charset="-128"/>
              </a:rPr>
              <a:t>Eötvös</a:t>
            </a:r>
            <a:r>
              <a:rPr lang="en-GB" altLang="ja-JP" sz="2000" dirty="0">
                <a:solidFill>
                  <a:schemeClr val="tx2"/>
                </a:solidFill>
                <a:latin typeface="Times New Roman" panose="02020603050405020304" pitchFamily="18" charset="0"/>
                <a:ea typeface="ＭＳ Ｐゴシック" panose="020B0600070205080204" pitchFamily="34" charset="-128"/>
              </a:rPr>
              <a:t> for the second order potential derivatives, </a:t>
            </a: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        components of </a:t>
            </a:r>
            <a:r>
              <a:rPr lang="en-GB" altLang="ja-JP" sz="2000" i="1" dirty="0" err="1">
                <a:solidFill>
                  <a:schemeClr val="tx2"/>
                </a:solidFill>
                <a:latin typeface="Times New Roman" panose="02020603050405020304" pitchFamily="18" charset="0"/>
                <a:ea typeface="ＭＳ Ｐゴシック" panose="020B0600070205080204" pitchFamily="34" charset="-128"/>
              </a:rPr>
              <a:t>Marussi</a:t>
            </a:r>
            <a:r>
              <a:rPr lang="en-GB" altLang="ja-JP" sz="2000" i="1" dirty="0">
                <a:solidFill>
                  <a:schemeClr val="tx2"/>
                </a:solidFill>
                <a:latin typeface="Times New Roman" panose="02020603050405020304" pitchFamily="18" charset="0"/>
                <a:ea typeface="ＭＳ Ｐゴシック" panose="020B0600070205080204" pitchFamily="34" charset="-128"/>
              </a:rPr>
              <a:t> tensor</a:t>
            </a:r>
            <a:r>
              <a:rPr lang="en-GB" altLang="ja-JP" sz="2000" dirty="0">
                <a:solidFill>
                  <a:schemeClr val="tx2"/>
                </a:solidFill>
                <a:latin typeface="Times New Roman" panose="02020603050405020304" pitchFamily="18" charset="0"/>
                <a:ea typeface="ＭＳ Ｐゴシック" panose="020B0600070205080204" pitchFamily="34" charset="-128"/>
              </a:rPr>
              <a:t>. </a:t>
            </a: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a:t>
            </a:r>
            <a:r>
              <a:rPr lang="en-GB" altLang="ja-JP" sz="2000" i="1" dirty="0">
                <a:solidFill>
                  <a:schemeClr val="tx2"/>
                </a:solidFill>
                <a:latin typeface="Times New Roman" panose="02020603050405020304" pitchFamily="18" charset="0"/>
                <a:ea typeface="ＭＳ Ｐゴシック" panose="020B0600070205080204" pitchFamily="34" charset="-128"/>
              </a:rPr>
              <a:t>invariants I</a:t>
            </a:r>
            <a:r>
              <a:rPr lang="en-GB" altLang="ja-JP" sz="1200" i="1" dirty="0">
                <a:solidFill>
                  <a:schemeClr val="tx2"/>
                </a:solidFill>
                <a:latin typeface="Times New Roman" panose="02020603050405020304" pitchFamily="18" charset="0"/>
                <a:ea typeface="ＭＳ Ｐゴシック" panose="020B0600070205080204" pitchFamily="34" charset="-128"/>
              </a:rPr>
              <a:t>1</a:t>
            </a:r>
            <a:r>
              <a:rPr lang="en-GB" altLang="ja-JP" sz="2000" dirty="0">
                <a:solidFill>
                  <a:schemeClr val="tx2"/>
                </a:solidFill>
                <a:latin typeface="Times New Roman" panose="02020603050405020304" pitchFamily="18" charset="0"/>
                <a:ea typeface="ＭＳ Ｐゴシック" panose="020B0600070205080204" pitchFamily="34" charset="-128"/>
              </a:rPr>
              <a:t> and </a:t>
            </a:r>
            <a:r>
              <a:rPr lang="en-GB" altLang="ja-JP" sz="2000" i="1" dirty="0">
                <a:solidFill>
                  <a:schemeClr val="tx2"/>
                </a:solidFill>
                <a:latin typeface="Times New Roman" panose="02020603050405020304" pitchFamily="18" charset="0"/>
                <a:ea typeface="ＭＳ Ｐゴシック" panose="020B0600070205080204" pitchFamily="34" charset="-128"/>
              </a:rPr>
              <a:t>I</a:t>
            </a:r>
            <a:r>
              <a:rPr lang="en-GB" altLang="ja-JP" sz="1400" i="1" dirty="0">
                <a:solidFill>
                  <a:schemeClr val="tx2"/>
                </a:solidFill>
                <a:latin typeface="Times New Roman" panose="02020603050405020304" pitchFamily="18" charset="0"/>
                <a:ea typeface="ＭＳ Ｐゴシック" panose="020B0600070205080204" pitchFamily="34" charset="-128"/>
              </a:rPr>
              <a:t>2</a:t>
            </a:r>
            <a:r>
              <a:rPr lang="en-GB" altLang="ja-JP" sz="2000" b="1" dirty="0">
                <a:solidFill>
                  <a:schemeClr val="tx2"/>
                </a:solidFill>
                <a:latin typeface="Times New Roman" panose="02020603050405020304" pitchFamily="18" charset="0"/>
                <a:ea typeface="ＭＳ Ｐゴシック" panose="020B0600070205080204" pitchFamily="34" charset="-128"/>
              </a:rPr>
              <a:t> </a:t>
            </a:r>
            <a:r>
              <a:rPr lang="en-GB" altLang="ja-JP" sz="2000" dirty="0">
                <a:solidFill>
                  <a:schemeClr val="tx2"/>
                </a:solidFill>
                <a:latin typeface="Times New Roman" panose="02020603050405020304" pitchFamily="18" charset="0"/>
                <a:ea typeface="ＭＳ Ｐゴシック" panose="020B0600070205080204" pitchFamily="34" charset="-128"/>
              </a:rPr>
              <a:t>have units [s</a:t>
            </a:r>
            <a:r>
              <a:rPr lang="en-GB" altLang="ja-JP" sz="2000" baseline="30000" dirty="0">
                <a:solidFill>
                  <a:schemeClr val="tx2"/>
                </a:solidFill>
                <a:latin typeface="Times New Roman" panose="02020603050405020304" pitchFamily="18" charset="0"/>
                <a:ea typeface="ＭＳ Ｐゴシック" panose="020B0600070205080204" pitchFamily="34" charset="-128"/>
              </a:rPr>
              <a:t>-4</a:t>
            </a:r>
            <a:r>
              <a:rPr lang="en-GB" altLang="ja-JP" sz="2000" dirty="0">
                <a:solidFill>
                  <a:schemeClr val="tx2"/>
                </a:solidFill>
                <a:latin typeface="Times New Roman" panose="02020603050405020304" pitchFamily="18" charset="0"/>
                <a:ea typeface="ＭＳ Ｐゴシック" panose="020B0600070205080204" pitchFamily="34" charset="-128"/>
              </a:rPr>
              <a:t>] and [s</a:t>
            </a:r>
            <a:r>
              <a:rPr lang="en-GB" altLang="ja-JP" sz="2000" baseline="30000" dirty="0">
                <a:solidFill>
                  <a:schemeClr val="tx2"/>
                </a:solidFill>
                <a:latin typeface="Times New Roman" panose="02020603050405020304" pitchFamily="18" charset="0"/>
                <a:ea typeface="ＭＳ Ｐゴシック" panose="020B0600070205080204" pitchFamily="34" charset="-128"/>
              </a:rPr>
              <a:t>-6</a:t>
            </a:r>
            <a:r>
              <a:rPr lang="en-GB" altLang="ja-JP" sz="2000" dirty="0">
                <a:solidFill>
                  <a:schemeClr val="tx2"/>
                </a:solidFill>
                <a:latin typeface="Times New Roman" panose="02020603050405020304" pitchFamily="18" charset="0"/>
                <a:ea typeface="ＭＳ Ｐゴシック" panose="020B0600070205080204" pitchFamily="34" charset="-128"/>
              </a:rPr>
              <a:t>] and their ratio </a:t>
            </a:r>
            <a:r>
              <a:rPr lang="en-GB" altLang="ja-JP" sz="2000" i="1" dirty="0">
                <a:solidFill>
                  <a:schemeClr val="tx2"/>
                </a:solidFill>
                <a:latin typeface="Times New Roman" panose="02020603050405020304" pitchFamily="18" charset="0"/>
                <a:ea typeface="ＭＳ Ｐゴシック" panose="020B0600070205080204" pitchFamily="34" charset="-128"/>
              </a:rPr>
              <a:t>I </a:t>
            </a:r>
            <a:r>
              <a:rPr lang="en-GB" altLang="ja-JP" sz="2000" dirty="0">
                <a:solidFill>
                  <a:schemeClr val="tx2"/>
                </a:solidFill>
                <a:latin typeface="Times New Roman" panose="02020603050405020304" pitchFamily="18" charset="0"/>
                <a:ea typeface="ＭＳ Ｐゴシック" panose="020B0600070205080204" pitchFamily="34" charset="-128"/>
              </a:rPr>
              <a:t>is dimensionless. </a:t>
            </a: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a:t>
            </a:r>
            <a:r>
              <a:rPr lang="en-GB" altLang="ja-JP" sz="2000" i="1" dirty="0">
                <a:solidFill>
                  <a:schemeClr val="tx2"/>
                </a:solidFill>
                <a:latin typeface="Times New Roman" panose="02020603050405020304" pitchFamily="18" charset="0"/>
                <a:ea typeface="ＭＳ Ｐゴシック" panose="020B0600070205080204" pitchFamily="34" charset="-128"/>
              </a:rPr>
              <a:t>strike angle θ </a:t>
            </a:r>
            <a:r>
              <a:rPr lang="en-GB" altLang="ja-JP" sz="2000" dirty="0">
                <a:solidFill>
                  <a:schemeClr val="tx2"/>
                </a:solidFill>
                <a:latin typeface="Times New Roman" panose="02020603050405020304" pitchFamily="18" charset="0"/>
                <a:ea typeface="ＭＳ Ｐゴシック" panose="020B0600070205080204" pitchFamily="34" charset="-128"/>
              </a:rPr>
              <a:t>is expressed in degrees and its demonstration in red means its direction to the East and in blue to the West of the local meridian. </a:t>
            </a: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a:t>
            </a:r>
            <a:r>
              <a:rPr lang="en-GB" altLang="ja-JP" sz="2000" i="1" dirty="0">
                <a:solidFill>
                  <a:schemeClr val="tx2"/>
                </a:solidFill>
                <a:latin typeface="Times New Roman" panose="02020603050405020304" pitchFamily="18" charset="0"/>
                <a:ea typeface="ＭＳ Ｐゴシック" panose="020B0600070205080204" pitchFamily="34" charset="-128"/>
              </a:rPr>
              <a:t>virtual deformations </a:t>
            </a:r>
            <a:r>
              <a:rPr lang="en-GB" altLang="ja-JP" sz="2000" dirty="0">
                <a:solidFill>
                  <a:schemeClr val="tx2"/>
                </a:solidFill>
                <a:latin typeface="Times New Roman" panose="02020603050405020304" pitchFamily="18" charset="0"/>
                <a:ea typeface="ＭＳ Ｐゴシック" panose="020B0600070205080204" pitchFamily="34" charset="-128"/>
              </a:rPr>
              <a:t>(</a:t>
            </a:r>
            <a:r>
              <a:rPr lang="en-GB" altLang="ja-JP" sz="2000" i="1" dirty="0" err="1">
                <a:solidFill>
                  <a:schemeClr val="tx2"/>
                </a:solidFill>
                <a:latin typeface="Times New Roman" panose="02020603050405020304" pitchFamily="18" charset="0"/>
                <a:ea typeface="ＭＳ Ｐゴシック" panose="020B0600070205080204" pitchFamily="34" charset="-128"/>
              </a:rPr>
              <a:t>vd</a:t>
            </a:r>
            <a:r>
              <a:rPr lang="en-GB" altLang="ja-JP" sz="2000" dirty="0">
                <a:solidFill>
                  <a:schemeClr val="tx2"/>
                </a:solidFill>
                <a:latin typeface="Times New Roman" panose="02020603050405020304" pitchFamily="18" charset="0"/>
                <a:ea typeface="ＭＳ Ｐゴシック" panose="020B0600070205080204" pitchFamily="34" charset="-128"/>
              </a:rPr>
              <a:t>)  are dimensionless and express a direction of dilatation (red) or compression (blue). These units are used in all figures presented below.</a:t>
            </a:r>
          </a:p>
          <a:p>
            <a:pPr eaLnBrk="1" hangingPunct="1">
              <a:spcBef>
                <a:spcPct val="0"/>
              </a:spcBef>
              <a:buFontTx/>
              <a:buNone/>
            </a:pPr>
            <a:endParaRPr lang="en-GB" altLang="cs-CZ"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cs-CZ" sz="2000" dirty="0">
                <a:latin typeface="Times New Roman" panose="02020603050405020304" pitchFamily="18" charset="0"/>
              </a:rPr>
              <a:t>1mGal = 10</a:t>
            </a:r>
            <a:r>
              <a:rPr lang="en-GB" altLang="cs-CZ" sz="2000" baseline="30000" dirty="0">
                <a:latin typeface="Times New Roman" panose="02020603050405020304" pitchFamily="18" charset="0"/>
              </a:rPr>
              <a:t>-5 </a:t>
            </a:r>
            <a:r>
              <a:rPr lang="en-GB" altLang="cs-CZ" sz="2000" dirty="0">
                <a:latin typeface="Times New Roman" panose="02020603050405020304" pitchFamily="18" charset="0"/>
              </a:rPr>
              <a:t>ms</a:t>
            </a:r>
            <a:r>
              <a:rPr lang="en-GB" altLang="cs-CZ" sz="2000" baseline="30000" dirty="0">
                <a:latin typeface="Times New Roman" panose="02020603050405020304" pitchFamily="18" charset="0"/>
              </a:rPr>
              <a:t>-2</a:t>
            </a:r>
            <a:r>
              <a:rPr lang="en-GB" altLang="cs-CZ" sz="2000" dirty="0">
                <a:latin typeface="Times New Roman" panose="02020603050405020304" pitchFamily="18" charset="0"/>
              </a:rPr>
              <a:t>, 1E = 1 </a:t>
            </a:r>
            <a:r>
              <a:rPr lang="en-GB" altLang="cs-CZ" sz="2000" dirty="0" err="1">
                <a:latin typeface="Times New Roman" panose="02020603050405020304" pitchFamily="18" charset="0"/>
              </a:rPr>
              <a:t>Eötvös</a:t>
            </a:r>
            <a:r>
              <a:rPr lang="en-GB" altLang="cs-CZ" sz="2000" dirty="0">
                <a:latin typeface="Times New Roman" panose="02020603050405020304" pitchFamily="18" charset="0"/>
              </a:rPr>
              <a:t> = 10</a:t>
            </a:r>
            <a:r>
              <a:rPr lang="en-GB" altLang="cs-CZ" sz="2000" baseline="30000" dirty="0">
                <a:latin typeface="Times New Roman" panose="02020603050405020304" pitchFamily="18" charset="0"/>
              </a:rPr>
              <a:t>-9</a:t>
            </a:r>
            <a:r>
              <a:rPr lang="en-GB" altLang="cs-CZ" sz="2000" dirty="0">
                <a:latin typeface="Times New Roman" panose="02020603050405020304" pitchFamily="18" charset="0"/>
              </a:rPr>
              <a:t> s</a:t>
            </a:r>
            <a:r>
              <a:rPr lang="en-GB" altLang="cs-CZ" sz="2000" baseline="30000" dirty="0">
                <a:latin typeface="Times New Roman" panose="02020603050405020304" pitchFamily="18" charset="0"/>
              </a:rPr>
              <a:t>-2</a:t>
            </a:r>
            <a:endParaRPr lang="en-GB" altLang="cs-CZ" sz="2000" baseline="30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endParaRPr lang="cs-CZ" altLang="cs-CZ" sz="2000" dirty="0">
              <a:solidFill>
                <a:schemeClr val="tx2"/>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8313" y="764704"/>
            <a:ext cx="8675687" cy="1079500"/>
          </a:xfrm>
        </p:spPr>
        <p:txBody>
          <a:bodyPr/>
          <a:lstStyle/>
          <a:p>
            <a:pPr eaLnBrk="1" hangingPunct="1"/>
            <a:r>
              <a:rPr lang="cs-CZ" altLang="cs-CZ" sz="2400" dirty="0" err="1" smtClean="0">
                <a:latin typeface="Times New Roman" panose="02020603050405020304" pitchFamily="18" charset="0"/>
              </a:rPr>
              <a:t>Comparison</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of</a:t>
            </a:r>
            <a:r>
              <a:rPr lang="cs-CZ" altLang="cs-CZ" sz="2400" dirty="0" smtClean="0">
                <a:latin typeface="Times New Roman" panose="02020603050405020304" pitchFamily="18" charset="0"/>
              </a:rPr>
              <a:t> sensitivity </a:t>
            </a:r>
            <a:r>
              <a:rPr lang="cs-CZ" altLang="cs-CZ" sz="2400" dirty="0" err="1" smtClean="0">
                <a:latin typeface="Times New Roman" panose="02020603050405020304" pitchFamily="18" charset="0"/>
              </a:rPr>
              <a:t>of</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various</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functions</a:t>
            </a:r>
            <a:r>
              <a:rPr lang="cs-CZ" altLang="cs-CZ" sz="2400" dirty="0" smtClean="0">
                <a:latin typeface="Times New Roman" panose="02020603050405020304" pitchFamily="18" charset="0"/>
              </a:rPr>
              <a:t> </a:t>
            </a:r>
            <a:br>
              <a:rPr lang="cs-CZ" altLang="cs-CZ" sz="2400" dirty="0" smtClean="0">
                <a:latin typeface="Times New Roman" panose="02020603050405020304" pitchFamily="18" charset="0"/>
              </a:rPr>
            </a:br>
            <a:r>
              <a:rPr lang="cs-CZ" altLang="cs-CZ" sz="2400" dirty="0" err="1" smtClean="0">
                <a:latin typeface="Times New Roman" panose="02020603050405020304" pitchFamily="18" charset="0"/>
              </a:rPr>
              <a:t>of</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the</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disturbing</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potential</a:t>
            </a:r>
            <a:r>
              <a:rPr lang="cs-CZ" altLang="cs-CZ" sz="2400" dirty="0" smtClean="0">
                <a:latin typeface="Times New Roman" panose="02020603050405020304" pitchFamily="18" charset="0"/>
              </a:rPr>
              <a:t/>
            </a:r>
            <a:br>
              <a:rPr lang="cs-CZ" altLang="cs-CZ" sz="2400" dirty="0" smtClean="0">
                <a:latin typeface="Times New Roman" panose="02020603050405020304" pitchFamily="18" charset="0"/>
              </a:rPr>
            </a:br>
            <a:r>
              <a:rPr lang="cs-CZ" altLang="cs-CZ" sz="2400" i="1" dirty="0" err="1" smtClean="0">
                <a:latin typeface="Times New Roman" panose="02020603050405020304" pitchFamily="18" charset="0"/>
              </a:rPr>
              <a:t>mass</a:t>
            </a:r>
            <a:r>
              <a:rPr lang="cs-CZ" altLang="cs-CZ" sz="2400" i="1" dirty="0" smtClean="0">
                <a:latin typeface="Times New Roman" panose="02020603050405020304" pitchFamily="18" charset="0"/>
              </a:rPr>
              <a:t> point case</a:t>
            </a:r>
            <a:r>
              <a:rPr lang="en-US" altLang="cs-CZ" sz="2400" i="1" dirty="0" smtClean="0">
                <a:latin typeface="Times New Roman" panose="02020603050405020304" pitchFamily="18" charset="0"/>
              </a:rPr>
              <a:t> / an illustrative simplification</a:t>
            </a:r>
            <a:br>
              <a:rPr lang="en-US" altLang="cs-CZ" sz="2400" i="1" dirty="0" smtClean="0">
                <a:latin typeface="Times New Roman" panose="02020603050405020304" pitchFamily="18" charset="0"/>
              </a:rPr>
            </a:br>
            <a:r>
              <a:rPr lang="cs-CZ" altLang="cs-CZ" sz="2400" i="1" dirty="0" smtClean="0">
                <a:latin typeface="Times New Roman" panose="02020603050405020304" pitchFamily="18" charset="0"/>
              </a:rPr>
              <a:t/>
            </a:r>
            <a:br>
              <a:rPr lang="cs-CZ" altLang="cs-CZ" sz="2400" i="1" dirty="0" smtClean="0">
                <a:latin typeface="Times New Roman" panose="02020603050405020304" pitchFamily="18" charset="0"/>
              </a:rPr>
            </a:br>
            <a:r>
              <a:rPr lang="cs-CZ" altLang="cs-CZ" sz="1800" dirty="0" smtClean="0">
                <a:latin typeface="Times New Roman" panose="02020603050405020304" pitchFamily="18" charset="0"/>
              </a:rPr>
              <a:t>x</a:t>
            </a:r>
            <a:r>
              <a:rPr lang="cs-CZ" altLang="cs-CZ" sz="1800" i="1" dirty="0" smtClean="0">
                <a:latin typeface="Times New Roman" panose="02020603050405020304" pitchFamily="18" charset="0"/>
              </a:rPr>
              <a:t> axis </a:t>
            </a:r>
            <a:r>
              <a:rPr lang="cs-CZ" altLang="cs-CZ" sz="1800" i="1" dirty="0" err="1" smtClean="0">
                <a:latin typeface="Times New Roman" panose="02020603050405020304" pitchFamily="18" charset="0"/>
              </a:rPr>
              <a:t>depth</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beneath</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surface</a:t>
            </a:r>
            <a:r>
              <a:rPr lang="en-US" altLang="cs-CZ" sz="1800" i="1" dirty="0" smtClean="0">
                <a:latin typeface="Times New Roman" panose="02020603050405020304" pitchFamily="18" charset="0"/>
              </a:rPr>
              <a:t> [km]</a:t>
            </a:r>
            <a:r>
              <a:rPr lang="cs-CZ" altLang="cs-CZ" sz="1800" i="1" dirty="0" smtClean="0">
                <a:latin typeface="Times New Roman" panose="02020603050405020304" pitchFamily="18" charset="0"/>
              </a:rPr>
              <a:t>, </a:t>
            </a:r>
            <a:r>
              <a:rPr lang="cs-CZ" altLang="cs-CZ" sz="1800" dirty="0" smtClean="0">
                <a:latin typeface="Times New Roman" panose="02020603050405020304" pitchFamily="18" charset="0"/>
              </a:rPr>
              <a:t>y</a:t>
            </a:r>
            <a:r>
              <a:rPr lang="cs-CZ" altLang="cs-CZ" sz="1800" i="1" dirty="0" smtClean="0">
                <a:latin typeface="Times New Roman" panose="02020603050405020304" pitchFamily="18" charset="0"/>
              </a:rPr>
              <a:t> axis reference </a:t>
            </a:r>
            <a:r>
              <a:rPr lang="cs-CZ" altLang="cs-CZ" sz="1800" i="1" dirty="0" err="1" smtClean="0">
                <a:latin typeface="Times New Roman" panose="02020603050405020304" pitchFamily="18" charset="0"/>
              </a:rPr>
              <a:t>value</a:t>
            </a:r>
            <a:r>
              <a:rPr lang="en-US" altLang="cs-CZ" sz="1800" i="1" dirty="0" smtClean="0">
                <a:latin typeface="Times New Roman" panose="02020603050405020304" pitchFamily="18" charset="0"/>
              </a:rPr>
              <a:t> of </a:t>
            </a:r>
            <a:r>
              <a:rPr lang="en-US" altLang="cs-CZ" sz="1800" i="1" dirty="0" err="1" smtClean="0">
                <a:latin typeface="Times New Roman" panose="02020603050405020304" pitchFamily="18" charset="0"/>
              </a:rPr>
              <a:t>functionals</a:t>
            </a:r>
            <a:r>
              <a:rPr lang="cs-CZ" altLang="cs-CZ" sz="1800" b="1" dirty="0" smtClean="0">
                <a:solidFill>
                  <a:srgbClr val="FF3300"/>
                </a:solidFill>
                <a:latin typeface="Times New Roman" panose="02020603050405020304" pitchFamily="18" charset="0"/>
              </a:rPr>
              <a:t/>
            </a:r>
            <a:br>
              <a:rPr lang="cs-CZ" altLang="cs-CZ" sz="1800" b="1" dirty="0" smtClean="0">
                <a:solidFill>
                  <a:srgbClr val="FF3300"/>
                </a:solidFill>
                <a:latin typeface="Times New Roman" panose="02020603050405020304" pitchFamily="18" charset="0"/>
              </a:rPr>
            </a:br>
            <a:r>
              <a:rPr lang="cs-CZ" altLang="cs-CZ" sz="1800" i="1" dirty="0" err="1" smtClean="0">
                <a:latin typeface="Times New Roman" panose="02020603050405020304" pitchFamily="18" charset="0"/>
              </a:rPr>
              <a:t>for</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given</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gravitational</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constant</a:t>
            </a:r>
            <a:r>
              <a:rPr lang="cs-CZ" altLang="cs-CZ" sz="1800" i="1" dirty="0" smtClean="0">
                <a:latin typeface="Times New Roman" panose="02020603050405020304" pitchFamily="18" charset="0"/>
              </a:rPr>
              <a:t> </a:t>
            </a:r>
            <a:r>
              <a:rPr lang="cs-CZ" altLang="cs-CZ" sz="1800" dirty="0" smtClean="0">
                <a:latin typeface="Times New Roman" panose="02020603050405020304" pitchFamily="18" charset="0"/>
              </a:rPr>
              <a:t>GM</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describing</a:t>
            </a:r>
            <a:r>
              <a:rPr lang="cs-CZ" altLang="cs-CZ" sz="1800" i="1" dirty="0" smtClean="0">
                <a:latin typeface="Times New Roman" panose="02020603050405020304" pitchFamily="18" charset="0"/>
              </a:rPr>
              <a:t> </a:t>
            </a:r>
            <a:r>
              <a:rPr lang="en-US" altLang="cs-CZ" sz="1800" i="1" dirty="0" smtClean="0">
                <a:latin typeface="Times New Roman" panose="02020603050405020304" pitchFamily="18" charset="0"/>
              </a:rPr>
              <a:t>respective</a:t>
            </a:r>
            <a:r>
              <a:rPr lang="cs-CZ" altLang="cs-CZ" sz="1800" i="1" dirty="0" smtClean="0">
                <a:latin typeface="Times New Roman" panose="02020603050405020304" pitchFamily="18" charset="0"/>
              </a:rPr>
              <a:t> point </a:t>
            </a:r>
            <a:r>
              <a:rPr lang="cs-CZ" altLang="cs-CZ" sz="1800" i="1" dirty="0" err="1" smtClean="0">
                <a:latin typeface="Times New Roman" panose="02020603050405020304" pitchFamily="18" charset="0"/>
              </a:rPr>
              <a:t>mass</a:t>
            </a:r>
            <a:r>
              <a:rPr lang="cs-CZ" altLang="cs-CZ" sz="1800" i="1" dirty="0" smtClean="0">
                <a:latin typeface="Times New Roman" panose="02020603050405020304" pitchFamily="18" charset="0"/>
              </a:rPr>
              <a:t> body</a:t>
            </a:r>
          </a:p>
        </p:txBody>
      </p:sp>
      <p:sp>
        <p:nvSpPr>
          <p:cNvPr id="9219" name="Rectangle 4"/>
          <p:cNvSpPr>
            <a:spLocks noGrp="1" noChangeArrowheads="1"/>
          </p:cNvSpPr>
          <p:nvPr>
            <p:ph type="body" idx="1"/>
          </p:nvPr>
        </p:nvSpPr>
        <p:spPr>
          <a:xfrm>
            <a:off x="395288" y="5373688"/>
            <a:ext cx="8229600" cy="4525962"/>
          </a:xfrm>
        </p:spPr>
        <p:txBody>
          <a:bodyPr/>
          <a:lstStyle/>
          <a:p>
            <a:pPr eaLnBrk="1" hangingPunct="1">
              <a:buFontTx/>
              <a:buNone/>
            </a:pPr>
            <a:r>
              <a:rPr lang="cs-CZ" altLang="cs-CZ" smtClean="0"/>
              <a:t>   </a:t>
            </a:r>
            <a:r>
              <a:rPr lang="cs-CZ" altLang="cs-CZ" sz="1600" smtClean="0">
                <a:latin typeface="Times New Roman" panose="02020603050405020304" pitchFamily="18" charset="0"/>
              </a:rPr>
              <a:t>      </a:t>
            </a:r>
            <a:endParaRPr lang="cs-CZ" altLang="cs-CZ" sz="1600" b="1" i="1" smtClean="0">
              <a:latin typeface="Times New Roman" panose="02020603050405020304" pitchFamily="18" charset="0"/>
            </a:endParaRPr>
          </a:p>
        </p:txBody>
      </p:sp>
      <p:pic>
        <p:nvPicPr>
          <p:cNvPr id="9220" name="Obrázek 0" descr="Zvirata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2708920"/>
            <a:ext cx="6048672" cy="343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Obdélník 1"/>
          <p:cNvSpPr/>
          <p:nvPr/>
        </p:nvSpPr>
        <p:spPr>
          <a:xfrm>
            <a:off x="1763688" y="173539"/>
            <a:ext cx="5513882" cy="2400657"/>
          </a:xfrm>
          <a:prstGeom prst="rect">
            <a:avLst/>
          </a:prstGeom>
        </p:spPr>
        <p:txBody>
          <a:bodyPr wrap="none">
            <a:spAutoFit/>
          </a:bodyPr>
          <a:lstStyle/>
          <a:p>
            <a:pPr>
              <a:defRPr/>
            </a:pPr>
            <a:r>
              <a:rPr lang="en-US" sz="2400" b="1" dirty="0">
                <a:solidFill>
                  <a:schemeClr val="accent4"/>
                </a:solidFill>
                <a:latin typeface="Times New Roman" panose="02020603050405020304" pitchFamily="18" charset="0"/>
                <a:cs typeface="Times New Roman" panose="02020603050405020304" pitchFamily="18" charset="0"/>
              </a:rPr>
              <a:t>Data – recent gravity field </a:t>
            </a:r>
            <a:r>
              <a:rPr lang="en-US" sz="2400" b="1" dirty="0" smtClean="0">
                <a:solidFill>
                  <a:schemeClr val="accent4"/>
                </a:solidFill>
                <a:latin typeface="Times New Roman" panose="02020603050405020304" pitchFamily="18" charset="0"/>
                <a:cs typeface="Times New Roman" panose="02020603050405020304" pitchFamily="18" charset="0"/>
              </a:rPr>
              <a:t>models</a:t>
            </a:r>
            <a:endParaRPr lang="en-US" sz="2400" b="1" dirty="0">
              <a:solidFill>
                <a:schemeClr val="accent4"/>
              </a:solidFill>
              <a:latin typeface="Times New Roman" panose="02020603050405020304" pitchFamily="18" charset="0"/>
              <a:cs typeface="Times New Roman" panose="02020603050405020304" pitchFamily="18" charset="0"/>
            </a:endParaRPr>
          </a:p>
          <a:p>
            <a:pPr>
              <a:defRPr/>
            </a:pPr>
            <a:r>
              <a:rPr lang="en-US" sz="2400" b="1" dirty="0" smtClean="0">
                <a:solidFill>
                  <a:schemeClr val="accent4"/>
                </a:solidFill>
                <a:latin typeface="Times New Roman" panose="02020603050405020304" pitchFamily="18" charset="0"/>
                <a:cs typeface="Times New Roman" panose="02020603050405020304" pitchFamily="18" charset="0"/>
              </a:rPr>
              <a:t>            satellite bedrock </a:t>
            </a:r>
            <a:r>
              <a:rPr lang="en-US" sz="2400" b="1" dirty="0" err="1" smtClean="0">
                <a:solidFill>
                  <a:schemeClr val="accent4"/>
                </a:solidFill>
                <a:latin typeface="Times New Roman" panose="02020603050405020304" pitchFamily="18" charset="0"/>
                <a:cs typeface="Times New Roman" panose="02020603050405020304" pitchFamily="18" charset="0"/>
              </a:rPr>
              <a:t>topograph</a:t>
            </a:r>
            <a:r>
              <a:rPr lang="cs-CZ" sz="2400" b="1" dirty="0" smtClean="0">
                <a:solidFill>
                  <a:schemeClr val="accent4"/>
                </a:solidFill>
                <a:latin typeface="Times New Roman" panose="02020603050405020304" pitchFamily="18" charset="0"/>
                <a:cs typeface="Times New Roman" panose="02020603050405020304" pitchFamily="18" charset="0"/>
              </a:rPr>
              <a:t>y and </a:t>
            </a:r>
          </a:p>
          <a:p>
            <a:pPr>
              <a:defRPr/>
            </a:pPr>
            <a:r>
              <a:rPr lang="cs-CZ" sz="2400" b="1" dirty="0">
                <a:solidFill>
                  <a:schemeClr val="accent4"/>
                </a:solidFill>
                <a:latin typeface="Times New Roman" panose="02020603050405020304" pitchFamily="18" charset="0"/>
                <a:cs typeface="Times New Roman" panose="02020603050405020304" pitchFamily="18" charset="0"/>
              </a:rPr>
              <a:t> </a:t>
            </a:r>
            <a:r>
              <a:rPr lang="cs-CZ" sz="2400" b="1" dirty="0" smtClean="0">
                <a:solidFill>
                  <a:schemeClr val="accent4"/>
                </a:solidFill>
                <a:latin typeface="Times New Roman" panose="02020603050405020304" pitchFamily="18" charset="0"/>
                <a:cs typeface="Times New Roman" panose="02020603050405020304" pitchFamily="18" charset="0"/>
              </a:rPr>
              <a:t>           </a:t>
            </a:r>
            <a:r>
              <a:rPr lang="cs-CZ" sz="2400" b="1" dirty="0" err="1" smtClean="0">
                <a:solidFill>
                  <a:schemeClr val="accent4"/>
                </a:solidFill>
                <a:latin typeface="Times New Roman" panose="02020603050405020304" pitchFamily="18" charset="0"/>
                <a:cs typeface="Times New Roman" panose="02020603050405020304" pitchFamily="18" charset="0"/>
              </a:rPr>
              <a:t>their</a:t>
            </a:r>
            <a:r>
              <a:rPr lang="cs-CZ" sz="2400" b="1" dirty="0" smtClean="0">
                <a:solidFill>
                  <a:schemeClr val="accent4"/>
                </a:solidFill>
                <a:latin typeface="Times New Roman" panose="02020603050405020304" pitchFamily="18" charset="0"/>
                <a:cs typeface="Times New Roman" panose="02020603050405020304" pitchFamily="18" charset="0"/>
              </a:rPr>
              <a:t> </a:t>
            </a:r>
            <a:r>
              <a:rPr lang="cs-CZ" sz="2400" b="1" dirty="0" err="1" smtClean="0">
                <a:solidFill>
                  <a:schemeClr val="accent4"/>
                </a:solidFill>
                <a:latin typeface="Times New Roman" panose="02020603050405020304" pitchFamily="18" charset="0"/>
                <a:cs typeface="Times New Roman" panose="02020603050405020304" pitchFamily="18" charset="0"/>
              </a:rPr>
              <a:t>combination</a:t>
            </a:r>
            <a:endParaRPr lang="en-US" sz="2400" b="1" dirty="0">
              <a:solidFill>
                <a:schemeClr val="accent4"/>
              </a:solidFill>
              <a:latin typeface="Times New Roman" panose="02020603050405020304" pitchFamily="18" charset="0"/>
              <a:cs typeface="Times New Roman" panose="02020603050405020304" pitchFamily="18" charset="0"/>
            </a:endParaRPr>
          </a:p>
          <a:p>
            <a:pPr>
              <a:defRPr/>
            </a:pPr>
            <a:r>
              <a:rPr lang="en-US" sz="2400" b="1" dirty="0" smtClean="0">
                <a:solidFill>
                  <a:schemeClr val="accent4"/>
                </a:solidFill>
                <a:latin typeface="Times New Roman" panose="02020603050405020304" pitchFamily="18" charset="0"/>
                <a:cs typeface="Times New Roman" panose="02020603050405020304" pitchFamily="18" charset="0"/>
              </a:rPr>
              <a:t>                    </a:t>
            </a:r>
            <a:endParaRPr lang="en-US" sz="2400" b="1" dirty="0">
              <a:solidFill>
                <a:schemeClr val="accent4"/>
              </a:solidFill>
              <a:latin typeface="Times New Roman" panose="02020603050405020304" pitchFamily="18" charset="0"/>
              <a:cs typeface="Times New Roman" panose="02020603050405020304" pitchFamily="18" charset="0"/>
            </a:endParaRPr>
          </a:p>
          <a:p>
            <a:pPr>
              <a:defRPr/>
            </a:pPr>
            <a:r>
              <a:rPr lang="en-US" b="1" dirty="0" smtClean="0">
                <a:solidFill>
                  <a:schemeClr val="accent4"/>
                </a:solidFill>
                <a:latin typeface="Times New Roman" panose="02020603050405020304" pitchFamily="18" charset="0"/>
                <a:cs typeface="Times New Roman" panose="02020603050405020304" pitchFamily="18" charset="0"/>
              </a:rPr>
              <a:t>EGM 2008   *</a:t>
            </a:r>
          </a:p>
          <a:p>
            <a:pPr>
              <a:defRPr/>
            </a:pPr>
            <a:r>
              <a:rPr lang="en-US" b="1" dirty="0" smtClean="0">
                <a:solidFill>
                  <a:schemeClr val="accent4"/>
                </a:solidFill>
                <a:latin typeface="Times New Roman" panose="02020603050405020304" pitchFamily="18" charset="0"/>
                <a:cs typeface="Times New Roman" panose="02020603050405020304" pitchFamily="18" charset="0"/>
              </a:rPr>
              <a:t>EIGEN 6C4 **</a:t>
            </a:r>
          </a:p>
          <a:p>
            <a:pPr>
              <a:defRPr/>
            </a:pPr>
            <a:r>
              <a:rPr lang="en-US" b="1" dirty="0" smtClean="0">
                <a:solidFill>
                  <a:schemeClr val="accent4"/>
                </a:solidFill>
                <a:latin typeface="Times New Roman" panose="02020603050405020304" pitchFamily="18" charset="0"/>
                <a:cs typeface="Times New Roman" panose="02020603050405020304" pitchFamily="18" charset="0"/>
              </a:rPr>
              <a:t>BEDMAP 2  bedrock topography ***</a:t>
            </a:r>
            <a:endParaRPr lang="en-US" b="1" dirty="0">
              <a:solidFill>
                <a:schemeClr val="accent4"/>
              </a:solidFill>
              <a:latin typeface="Times New Roman" panose="02020603050405020304" pitchFamily="18" charset="0"/>
              <a:cs typeface="Times New Roman" panose="02020603050405020304" pitchFamily="18" charset="0"/>
            </a:endParaRPr>
          </a:p>
        </p:txBody>
      </p:sp>
      <p:sp>
        <p:nvSpPr>
          <p:cNvPr id="3" name="TextovéPole 2"/>
          <p:cNvSpPr txBox="1"/>
          <p:nvPr/>
        </p:nvSpPr>
        <p:spPr>
          <a:xfrm>
            <a:off x="1115616" y="2636912"/>
            <a:ext cx="6912768" cy="5232202"/>
          </a:xfrm>
          <a:prstGeom prst="rect">
            <a:avLst/>
          </a:prstGeom>
          <a:noFill/>
        </p:spPr>
        <p:txBody>
          <a:bodyPr wrap="square" rtlCol="0">
            <a:spAutoFit/>
          </a:bodyPr>
          <a:lstStyle/>
          <a:p>
            <a:pPr marL="285750" indent="-285750">
              <a:buFont typeface="Arial" panose="020B0604020202020204" pitchFamily="34" charset="0"/>
              <a:buChar char="•"/>
            </a:pPr>
            <a:r>
              <a:rPr lang="en-GB" sz="1400" cap="small" dirty="0" err="1" smtClean="0">
                <a:latin typeface="Times New Roman" panose="02020603050405020304" pitchFamily="18" charset="0"/>
                <a:cs typeface="Times New Roman" panose="02020603050405020304" pitchFamily="18" charset="0"/>
              </a:rPr>
              <a:t>Pavlis</a:t>
            </a:r>
            <a:r>
              <a:rPr lang="en-GB" sz="1400" cap="small" dirty="0">
                <a:latin typeface="Times New Roman" panose="02020603050405020304" pitchFamily="18" charset="0"/>
                <a:cs typeface="Times New Roman" panose="02020603050405020304" pitchFamily="18" charset="0"/>
              </a:rPr>
              <a:t>, N. K., Holmes, S. A., Kenyon, S. C. &amp; Factor, J</a:t>
            </a:r>
            <a:r>
              <a:rPr lang="en-GB" sz="1400" dirty="0">
                <a:latin typeface="Times New Roman" panose="02020603050405020304" pitchFamily="18" charset="0"/>
                <a:cs typeface="Times New Roman" panose="02020603050405020304" pitchFamily="18" charset="0"/>
              </a:rPr>
              <a:t>. K. 2008a. An Earth Gravitational Model to degree 2160: EGM 2008. EGU General Assembly 2008, </a:t>
            </a:r>
            <a:endParaRPr lang="en-GB" sz="1400" dirty="0" smtClean="0">
              <a:latin typeface="Times New Roman" panose="02020603050405020304" pitchFamily="18" charset="0"/>
              <a:cs typeface="Times New Roman" panose="02020603050405020304" pitchFamily="18" charset="0"/>
            </a:endParaRPr>
          </a:p>
          <a:p>
            <a:r>
              <a:rPr lang="en-GB" sz="1400" dirty="0">
                <a:latin typeface="Times New Roman" panose="02020603050405020304" pitchFamily="18" charset="0"/>
                <a:cs typeface="Times New Roman" panose="02020603050405020304" pitchFamily="18" charset="0"/>
              </a:rPr>
              <a:t> </a:t>
            </a:r>
            <a:r>
              <a:rPr lang="en-GB" sz="1400" dirty="0" smtClean="0">
                <a:latin typeface="Times New Roman" panose="02020603050405020304" pitchFamily="18" charset="0"/>
                <a:cs typeface="Times New Roman" panose="02020603050405020304" pitchFamily="18" charset="0"/>
              </a:rPr>
              <a:t>      Vienna</a:t>
            </a:r>
            <a:r>
              <a:rPr lang="en-GB" sz="1400" dirty="0">
                <a:latin typeface="Times New Roman" panose="02020603050405020304" pitchFamily="18" charset="0"/>
                <a:cs typeface="Times New Roman" panose="02020603050405020304" pitchFamily="18" charset="0"/>
              </a:rPr>
              <a:t>, 13–18 April 2008. </a:t>
            </a:r>
            <a:endParaRPr lang="cs-CZ" sz="1400" dirty="0">
              <a:latin typeface="Times New Roman" panose="02020603050405020304" pitchFamily="18" charset="0"/>
              <a:cs typeface="Times New Roman" panose="02020603050405020304" pitchFamily="18" charset="0"/>
            </a:endParaRPr>
          </a:p>
          <a:p>
            <a:r>
              <a:rPr lang="en-GB" sz="1400" cap="small" dirty="0" smtClean="0">
                <a:latin typeface="Times New Roman" panose="02020603050405020304" pitchFamily="18" charset="0"/>
                <a:cs typeface="Times New Roman" panose="02020603050405020304" pitchFamily="18" charset="0"/>
              </a:rPr>
              <a:t>       </a:t>
            </a:r>
            <a:r>
              <a:rPr lang="en-GB" sz="1400" cap="small" dirty="0" err="1" smtClean="0">
                <a:latin typeface="Times New Roman" panose="02020603050405020304" pitchFamily="18" charset="0"/>
                <a:cs typeface="Times New Roman" panose="02020603050405020304" pitchFamily="18" charset="0"/>
              </a:rPr>
              <a:t>Pavlis</a:t>
            </a:r>
            <a:r>
              <a:rPr lang="en-GB" sz="1400" cap="small" dirty="0">
                <a:latin typeface="Times New Roman" panose="02020603050405020304" pitchFamily="18" charset="0"/>
                <a:cs typeface="Times New Roman" panose="02020603050405020304" pitchFamily="18" charset="0"/>
              </a:rPr>
              <a:t>, N. K., Holmes, S. A., Kenyon, S. C. &amp; Factor</a:t>
            </a:r>
            <a:r>
              <a:rPr lang="en-GB" sz="1400" dirty="0">
                <a:latin typeface="Times New Roman" panose="02020603050405020304" pitchFamily="18" charset="0"/>
                <a:cs typeface="Times New Roman" panose="02020603050405020304" pitchFamily="18" charset="0"/>
              </a:rPr>
              <a:t>, J. K. 2008b. EGM2008: An </a:t>
            </a:r>
            <a:r>
              <a:rPr lang="en-GB" sz="1400" dirty="0" smtClean="0">
                <a:latin typeface="Times New Roman" panose="02020603050405020304" pitchFamily="18" charset="0"/>
                <a:cs typeface="Times New Roman" panose="02020603050405020304" pitchFamily="18" charset="0"/>
              </a:rPr>
              <a:t> overview </a:t>
            </a:r>
            <a:r>
              <a:rPr lang="en-GB" sz="1400" dirty="0">
                <a:latin typeface="Times New Roman" panose="02020603050405020304" pitchFamily="18" charset="0"/>
                <a:cs typeface="Times New Roman" panose="02020603050405020304" pitchFamily="18" charset="0"/>
              </a:rPr>
              <a:t>of its development and evaluation. National Geospatial-Intelligence Agency, USA, conf.: Gravity, Geoid and Earth Observation 2008, </a:t>
            </a:r>
            <a:r>
              <a:rPr lang="en-GB" sz="1400" dirty="0" err="1">
                <a:latin typeface="Times New Roman" panose="02020603050405020304" pitchFamily="18" charset="0"/>
                <a:cs typeface="Times New Roman" panose="02020603050405020304" pitchFamily="18" charset="0"/>
              </a:rPr>
              <a:t>Chania</a:t>
            </a:r>
            <a:r>
              <a:rPr lang="en-GB" sz="1400" dirty="0">
                <a:latin typeface="Times New Roman" panose="02020603050405020304" pitchFamily="18" charset="0"/>
                <a:cs typeface="Times New Roman" panose="02020603050405020304" pitchFamily="18" charset="0"/>
              </a:rPr>
              <a:t>, Crete, Greece, 23–27 June 2008.</a:t>
            </a:r>
            <a:endParaRPr lang="cs-CZ" sz="1400" dirty="0">
              <a:latin typeface="Times New Roman" panose="02020603050405020304" pitchFamily="18" charset="0"/>
              <a:cs typeface="Times New Roman" panose="02020603050405020304" pitchFamily="18" charset="0"/>
            </a:endParaRPr>
          </a:p>
          <a:p>
            <a:r>
              <a:rPr lang="en-GB" sz="1400" cap="small" dirty="0" smtClean="0">
                <a:latin typeface="Times New Roman" panose="02020603050405020304" pitchFamily="18" charset="0"/>
                <a:cs typeface="Times New Roman" panose="02020603050405020304" pitchFamily="18" charset="0"/>
              </a:rPr>
              <a:t>      </a:t>
            </a:r>
            <a:r>
              <a:rPr lang="en-GB" sz="1400" cap="small" dirty="0" err="1" smtClean="0">
                <a:latin typeface="Times New Roman" panose="02020603050405020304" pitchFamily="18" charset="0"/>
                <a:cs typeface="Times New Roman" panose="02020603050405020304" pitchFamily="18" charset="0"/>
              </a:rPr>
              <a:t>Pavlis</a:t>
            </a:r>
            <a:r>
              <a:rPr lang="en-GB" sz="1400" cap="small" dirty="0">
                <a:latin typeface="Times New Roman" panose="02020603050405020304" pitchFamily="18" charset="0"/>
                <a:cs typeface="Times New Roman" panose="02020603050405020304" pitchFamily="18" charset="0"/>
              </a:rPr>
              <a:t>, N. K., Holmes, S. A., Kenyon, S. C. &amp; Factor,</a:t>
            </a:r>
            <a:r>
              <a:rPr lang="en-GB" sz="1400" dirty="0">
                <a:latin typeface="Times New Roman" panose="02020603050405020304" pitchFamily="18" charset="0"/>
                <a:cs typeface="Times New Roman" panose="02020603050405020304" pitchFamily="18" charset="0"/>
              </a:rPr>
              <a:t> J. K. 2012. The development and evaluation of the Earth Gravitational Model 2008 (EGM2008).  J. </a:t>
            </a:r>
            <a:r>
              <a:rPr lang="en-GB" sz="1400" dirty="0" err="1">
                <a:latin typeface="Times New Roman" panose="02020603050405020304" pitchFamily="18" charset="0"/>
                <a:cs typeface="Times New Roman" panose="02020603050405020304" pitchFamily="18" charset="0"/>
              </a:rPr>
              <a:t>Geophys</a:t>
            </a:r>
            <a:r>
              <a:rPr lang="en-GB" sz="1400" dirty="0">
                <a:latin typeface="Times New Roman" panose="02020603050405020304" pitchFamily="18" charset="0"/>
                <a:cs typeface="Times New Roman" panose="02020603050405020304" pitchFamily="18" charset="0"/>
              </a:rPr>
              <a:t>. Res. 17, B04406, </a:t>
            </a:r>
            <a:r>
              <a:rPr lang="en-GB" sz="1400" dirty="0" err="1">
                <a:latin typeface="Times New Roman" panose="02020603050405020304" pitchFamily="18" charset="0"/>
                <a:cs typeface="Times New Roman" panose="02020603050405020304" pitchFamily="18" charset="0"/>
              </a:rPr>
              <a:t>doi</a:t>
            </a:r>
            <a:r>
              <a:rPr lang="en-GB" sz="1400" dirty="0">
                <a:latin typeface="Times New Roman" panose="02020603050405020304" pitchFamily="18" charset="0"/>
                <a:cs typeface="Times New Roman" panose="02020603050405020304" pitchFamily="18" charset="0"/>
              </a:rPr>
              <a:t>:</a:t>
            </a:r>
            <a:r>
              <a:rPr lang="en-GB" sz="1400" dirty="0" smtClean="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10.1029/2011JB008916, 2012.</a:t>
            </a:r>
            <a:endParaRPr lang="cs-CZ" sz="1400" dirty="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   </a:t>
            </a:r>
            <a:r>
              <a:rPr lang="en-GB" sz="1400" cap="small" dirty="0" err="1">
                <a:latin typeface="Times New Roman" panose="02020603050405020304" pitchFamily="18" charset="0"/>
                <a:cs typeface="Times New Roman" panose="02020603050405020304" pitchFamily="18" charset="0"/>
              </a:rPr>
              <a:t>Förste</a:t>
            </a:r>
            <a:r>
              <a:rPr lang="en-GB" sz="1400" cap="small" dirty="0">
                <a:latin typeface="Times New Roman" panose="02020603050405020304" pitchFamily="18" charset="0"/>
                <a:cs typeface="Times New Roman" panose="02020603050405020304" pitchFamily="18" charset="0"/>
              </a:rPr>
              <a:t> Ch., </a:t>
            </a:r>
            <a:r>
              <a:rPr lang="en-GB" sz="1400" cap="small" dirty="0" err="1">
                <a:latin typeface="Times New Roman" panose="02020603050405020304" pitchFamily="18" charset="0"/>
                <a:cs typeface="Times New Roman" panose="02020603050405020304" pitchFamily="18" charset="0"/>
              </a:rPr>
              <a:t>Bruinsma</a:t>
            </a:r>
            <a:r>
              <a:rPr lang="en-GB" sz="1400" cap="small" dirty="0">
                <a:latin typeface="Times New Roman" panose="02020603050405020304" pitchFamily="18" charset="0"/>
                <a:cs typeface="Times New Roman" panose="02020603050405020304" pitchFamily="18" charset="0"/>
              </a:rPr>
              <a:t> S., </a:t>
            </a:r>
            <a:r>
              <a:rPr lang="en-GB" sz="1400" cap="small" dirty="0" err="1">
                <a:latin typeface="Times New Roman" panose="02020603050405020304" pitchFamily="18" charset="0"/>
                <a:cs typeface="Times New Roman" panose="02020603050405020304" pitchFamily="18" charset="0"/>
              </a:rPr>
              <a:t>Abrykosov</a:t>
            </a:r>
            <a:r>
              <a:rPr lang="en-GB" sz="1400" cap="small" dirty="0">
                <a:latin typeface="Times New Roman" panose="02020603050405020304" pitchFamily="18" charset="0"/>
                <a:cs typeface="Times New Roman" panose="02020603050405020304" pitchFamily="18" charset="0"/>
              </a:rPr>
              <a:t> O., </a:t>
            </a:r>
            <a:r>
              <a:rPr lang="en-GB" sz="1400" cap="small" dirty="0" err="1">
                <a:latin typeface="Times New Roman" panose="02020603050405020304" pitchFamily="18" charset="0"/>
                <a:cs typeface="Times New Roman" panose="02020603050405020304" pitchFamily="18" charset="0"/>
              </a:rPr>
              <a:t>Lemoine</a:t>
            </a:r>
            <a:r>
              <a:rPr lang="en-GB" sz="1400" cap="small" dirty="0">
                <a:latin typeface="Times New Roman" panose="02020603050405020304" pitchFamily="18" charset="0"/>
                <a:cs typeface="Times New Roman" panose="02020603050405020304" pitchFamily="18" charset="0"/>
              </a:rPr>
              <a:t> J-M. </a:t>
            </a:r>
            <a:r>
              <a:rPr lang="en-GB" sz="1400" i="1" dirty="0">
                <a:latin typeface="Times New Roman" panose="02020603050405020304" pitchFamily="18" charset="0"/>
                <a:cs typeface="Times New Roman" panose="02020603050405020304" pitchFamily="18" charset="0"/>
              </a:rPr>
              <a:t>et al </a:t>
            </a:r>
            <a:r>
              <a:rPr lang="en-GB" sz="1400" cap="small" dirty="0" smtClean="0">
                <a:latin typeface="Times New Roman" panose="02020603050405020304" pitchFamily="18" charset="0"/>
                <a:cs typeface="Times New Roman" panose="02020603050405020304" pitchFamily="18" charset="0"/>
              </a:rPr>
              <a:t>2014</a:t>
            </a:r>
            <a:r>
              <a:rPr lang="en-GB" sz="1400" cap="small" dirty="0">
                <a:latin typeface="Times New Roman" panose="02020603050405020304" pitchFamily="18" charset="0"/>
                <a:cs typeface="Times New Roman" panose="02020603050405020304" pitchFamily="18" charset="0"/>
              </a:rPr>
              <a:t>.</a:t>
            </a:r>
            <a:r>
              <a:rPr lang="en-GB" sz="1400" dirty="0">
                <a:latin typeface="Times New Roman" panose="02020603050405020304" pitchFamily="18" charset="0"/>
                <a:cs typeface="Times New Roman" panose="02020603050405020304" pitchFamily="18" charset="0"/>
              </a:rPr>
              <a:t> The latest combined global gravity field model including GOCE data up to degree and order 2190 of GFZ Potsdam and GRGS Toulouse (EIGEN 6C4). 5th GOCE user workshop, Paris 25 – 28, Nov. 2014.</a:t>
            </a:r>
            <a:endParaRPr lang="cs-CZ"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  </a:t>
            </a:r>
            <a:r>
              <a:rPr lang="en-GB" sz="1400" cap="small" dirty="0" err="1">
                <a:latin typeface="Times New Roman" panose="02020603050405020304" pitchFamily="18" charset="0"/>
                <a:cs typeface="Times New Roman" panose="02020603050405020304" pitchFamily="18" charset="0"/>
              </a:rPr>
              <a:t>Fretwell</a:t>
            </a:r>
            <a:r>
              <a:rPr lang="en-GB" sz="1400" cap="small" dirty="0">
                <a:latin typeface="Times New Roman" panose="02020603050405020304" pitchFamily="18" charset="0"/>
                <a:cs typeface="Times New Roman" panose="02020603050405020304" pitchFamily="18" charset="0"/>
              </a:rPr>
              <a:t> P, Pritchard H, Vaughan D, </a:t>
            </a:r>
            <a:r>
              <a:rPr lang="en-GB" sz="1400" cap="small" dirty="0" err="1">
                <a:latin typeface="Times New Roman" panose="02020603050405020304" pitchFamily="18" charset="0"/>
                <a:cs typeface="Times New Roman" panose="02020603050405020304" pitchFamily="18" charset="0"/>
              </a:rPr>
              <a:t>Bamber</a:t>
            </a:r>
            <a:r>
              <a:rPr lang="en-GB" sz="1400" cap="small" dirty="0">
                <a:latin typeface="Times New Roman" panose="02020603050405020304" pitchFamily="18" charset="0"/>
                <a:cs typeface="Times New Roman" panose="02020603050405020304" pitchFamily="18" charset="0"/>
              </a:rPr>
              <a:t> J</a:t>
            </a:r>
            <a:r>
              <a:rPr lang="en-GB" sz="1400" dirty="0">
                <a:latin typeface="Times New Roman" panose="02020603050405020304" pitchFamily="18" charset="0"/>
                <a:cs typeface="Times New Roman" panose="02020603050405020304" pitchFamily="18" charset="0"/>
              </a:rPr>
              <a:t>, </a:t>
            </a:r>
            <a:r>
              <a:rPr lang="en-GB" sz="1400" i="1" dirty="0">
                <a:latin typeface="Times New Roman" panose="02020603050405020304" pitchFamily="18" charset="0"/>
                <a:cs typeface="Times New Roman" panose="02020603050405020304" pitchFamily="18" charset="0"/>
              </a:rPr>
              <a:t>et al.</a:t>
            </a:r>
            <a:r>
              <a:rPr lang="en-GB" sz="1400" dirty="0">
                <a:latin typeface="Times New Roman" panose="02020603050405020304" pitchFamily="18" charset="0"/>
                <a:cs typeface="Times New Roman" panose="02020603050405020304" pitchFamily="18" charset="0"/>
              </a:rPr>
              <a:t> 2013. Bedmap2: improved ice bed, surface and thickness datasets for Antarctica. </a:t>
            </a:r>
            <a:r>
              <a:rPr lang="en-GB" sz="1400" i="1" dirty="0">
                <a:latin typeface="Times New Roman" panose="02020603050405020304" pitchFamily="18" charset="0"/>
                <a:cs typeface="Times New Roman" panose="02020603050405020304" pitchFamily="18" charset="0"/>
              </a:rPr>
              <a:t>The </a:t>
            </a:r>
            <a:r>
              <a:rPr lang="en-GB" sz="1400" i="1" dirty="0" err="1">
                <a:latin typeface="Times New Roman" panose="02020603050405020304" pitchFamily="18" charset="0"/>
                <a:cs typeface="Times New Roman" panose="02020603050405020304" pitchFamily="18" charset="0"/>
              </a:rPr>
              <a:t>Cryosphere</a:t>
            </a:r>
            <a:r>
              <a:rPr lang="en-GB" sz="1400" dirty="0">
                <a:latin typeface="Times New Roman" panose="02020603050405020304" pitchFamily="18" charset="0"/>
                <a:cs typeface="Times New Roman" panose="02020603050405020304" pitchFamily="18" charset="0"/>
              </a:rPr>
              <a:t>, 7, 375–393, 2013, </a:t>
            </a:r>
            <a:endParaRPr lang="en-GB" sz="1400" dirty="0" smtClean="0">
              <a:latin typeface="Times New Roman" panose="02020603050405020304" pitchFamily="18" charset="0"/>
              <a:cs typeface="Times New Roman" panose="02020603050405020304" pitchFamily="18" charset="0"/>
            </a:endParaRPr>
          </a:p>
          <a:p>
            <a:r>
              <a:rPr lang="en-GB" sz="1400" dirty="0" err="1" smtClean="0">
                <a:latin typeface="Times New Roman" panose="02020603050405020304" pitchFamily="18" charset="0"/>
                <a:cs typeface="Times New Roman" panose="02020603050405020304" pitchFamily="18" charset="0"/>
              </a:rPr>
              <a:t>doi</a:t>
            </a:r>
            <a:r>
              <a:rPr lang="en-GB" sz="1400" dirty="0" smtClean="0">
                <a:latin typeface="Times New Roman" panose="02020603050405020304" pitchFamily="18" charset="0"/>
                <a:cs typeface="Times New Roman" panose="02020603050405020304" pitchFamily="18" charset="0"/>
              </a:rPr>
              <a:t>: 10.5194/tc-7-375-2013; </a:t>
            </a:r>
            <a:r>
              <a:rPr lang="en-GB" sz="1400" u="sng" dirty="0" smtClean="0">
                <a:latin typeface="Times New Roman" panose="02020603050405020304" pitchFamily="18" charset="0"/>
                <a:cs typeface="Times New Roman" panose="02020603050405020304" pitchFamily="18" charset="0"/>
                <a:hlinkClick r:id="rId2"/>
              </a:rPr>
              <a:t>https</a:t>
            </a:r>
            <a:r>
              <a:rPr lang="en-GB" sz="1400" u="sng" dirty="0">
                <a:latin typeface="Times New Roman" panose="02020603050405020304" pitchFamily="18" charset="0"/>
                <a:cs typeface="Times New Roman" panose="02020603050405020304" pitchFamily="18" charset="0"/>
                <a:hlinkClick r:id="rId2"/>
              </a:rPr>
              <a:t>://secure.antarctica.ac.uk/data/-bedmap2/</a:t>
            </a:r>
            <a:r>
              <a:rPr lang="en-US" sz="1400" dirty="0" smtClean="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dirty="0"/>
          </a:p>
          <a:p>
            <a:endParaRPr lang="en-US" dirty="0" smtClean="0"/>
          </a:p>
          <a:p>
            <a:r>
              <a:rPr lang="en-US" dirty="0" smtClean="0"/>
              <a:t>                            </a:t>
            </a:r>
            <a:endParaRPr lang="cs-CZ" dirty="0"/>
          </a:p>
        </p:txBody>
      </p:sp>
    </p:spTree>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ovéPole 1"/>
          <p:cNvSpPr txBox="1"/>
          <p:nvPr/>
        </p:nvSpPr>
        <p:spPr>
          <a:xfrm>
            <a:off x="683568" y="692696"/>
            <a:ext cx="9145016" cy="458587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cont.</a:t>
            </a:r>
            <a:r>
              <a:rPr lang="cs-CZ" dirty="0" smtClean="0">
                <a:latin typeface="Times New Roman" panose="02020603050405020304" pitchFamily="18" charset="0"/>
                <a:cs typeface="Times New Roman" panose="02020603050405020304" pitchFamily="18" charset="0"/>
              </a:rPr>
              <a:t>/</a:t>
            </a:r>
            <a:r>
              <a:rPr lang="cs-CZ" dirty="0" err="1" smtClean="0">
                <a:latin typeface="Times New Roman" panose="02020603050405020304" pitchFamily="18" charset="0"/>
                <a:cs typeface="Times New Roman" panose="02020603050405020304" pitchFamily="18" charset="0"/>
              </a:rPr>
              <a:t>pokrač</a:t>
            </a:r>
            <a:r>
              <a:rPr lang="cs-CZ"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cs-CZ"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SatGrav</a:t>
            </a:r>
            <a:r>
              <a:rPr lang="en-US" sz="2000" b="1" dirty="0" smtClean="0">
                <a:latin typeface="Times New Roman" panose="02020603050405020304" pitchFamily="18" charset="0"/>
                <a:cs typeface="Times New Roman" panose="02020603050405020304" pitchFamily="18" charset="0"/>
              </a:rPr>
              <a:t> RET 2014</a:t>
            </a:r>
          </a:p>
          <a:p>
            <a:endParaRPr lang="en-US" dirty="0" smtClean="0">
              <a:latin typeface="Times New Roman" panose="02020603050405020304" pitchFamily="18" charset="0"/>
              <a:cs typeface="Times New Roman" panose="02020603050405020304" pitchFamily="18" charset="0"/>
            </a:endParaRPr>
          </a:p>
          <a:p>
            <a:r>
              <a:rPr lang="en-US" dirty="0" err="1" smtClean="0">
                <a:latin typeface="Times New Roman" panose="02020603050405020304" pitchFamily="18" charset="0"/>
                <a:cs typeface="Times New Roman" panose="02020603050405020304" pitchFamily="18" charset="0"/>
              </a:rPr>
              <a:t>Hirt</a:t>
            </a:r>
            <a:r>
              <a:rPr lang="en-US" dirty="0" smtClean="0">
                <a:latin typeface="Times New Roman" panose="02020603050405020304" pitchFamily="18" charset="0"/>
                <a:cs typeface="Times New Roman" panose="02020603050405020304" pitchFamily="18" charset="0"/>
              </a:rPr>
              <a:t> Ch. et al  2016, </a:t>
            </a:r>
            <a:endParaRPr lang="cs-CZ" dirty="0" smtClean="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r>
              <a:rPr lang="en-US" i="1" dirty="0" smtClean="0">
                <a:latin typeface="Times New Roman" panose="02020603050405020304" pitchFamily="18" charset="0"/>
                <a:cs typeface="Times New Roman" panose="02020603050405020304" pitchFamily="18" charset="0"/>
              </a:rPr>
              <a:t>A new degree-2190 (10 km resolution) gravity field model for Antarctica </a:t>
            </a:r>
          </a:p>
          <a:p>
            <a:r>
              <a:rPr lang="en-US" i="1" dirty="0" smtClean="0">
                <a:latin typeface="Times New Roman" panose="02020603050405020304" pitchFamily="18" charset="0"/>
                <a:cs typeface="Times New Roman" panose="02020603050405020304" pitchFamily="18" charset="0"/>
              </a:rPr>
              <a:t>developed from GRACE, GOCE and </a:t>
            </a:r>
            <a:r>
              <a:rPr lang="en-US" i="1" dirty="0" err="1" smtClean="0">
                <a:latin typeface="Times New Roman" panose="02020603050405020304" pitchFamily="18" charset="0"/>
                <a:cs typeface="Times New Roman" panose="02020603050405020304" pitchFamily="18" charset="0"/>
              </a:rPr>
              <a:t>Bedmap</a:t>
            </a:r>
            <a:r>
              <a:rPr lang="en-US" i="1" dirty="0" smtClean="0">
                <a:latin typeface="Times New Roman" panose="02020603050405020304" pitchFamily="18" charset="0"/>
                <a:cs typeface="Times New Roman" panose="02020603050405020304" pitchFamily="18" charset="0"/>
              </a:rPr>
              <a:t> 2 data</a:t>
            </a:r>
            <a:r>
              <a:rPr lang="en-US" dirty="0" smtClean="0">
                <a:latin typeface="Times New Roman" panose="02020603050405020304" pitchFamily="18" charset="0"/>
                <a:cs typeface="Times New Roman" panose="02020603050405020304" pitchFamily="18" charset="0"/>
              </a:rPr>
              <a:t>,  </a:t>
            </a:r>
            <a:endParaRPr lang="cs-CZ"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J </a:t>
            </a:r>
            <a:r>
              <a:rPr lang="en-US" dirty="0" err="1" smtClean="0">
                <a:latin typeface="Times New Roman" panose="02020603050405020304" pitchFamily="18" charset="0"/>
                <a:cs typeface="Times New Roman" panose="02020603050405020304" pitchFamily="18" charset="0"/>
              </a:rPr>
              <a:t>Geod</a:t>
            </a:r>
            <a:r>
              <a:rPr lang="en-US" dirty="0" smtClean="0">
                <a:latin typeface="Times New Roman" panose="02020603050405020304" pitchFamily="18" charset="0"/>
                <a:cs typeface="Times New Roman" panose="02020603050405020304" pitchFamily="18" charset="0"/>
              </a:rPr>
              <a:t> 90: 105-127.    </a:t>
            </a:r>
          </a:p>
          <a:p>
            <a:r>
              <a:rPr lang="en-US" dirty="0" smtClean="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Resolution 10 km </a:t>
            </a:r>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Precision    </a:t>
            </a:r>
            <a:r>
              <a:rPr lang="en-US" b="1" dirty="0" smtClean="0">
                <a:latin typeface="Times New Roman" panose="02020603050405020304" pitchFamily="18" charset="0"/>
                <a:cs typeface="Times New Roman" panose="02020603050405020304" pitchFamily="18" charset="0"/>
              </a:rPr>
              <a:t>10miliGal  (not everywhere)</a:t>
            </a:r>
            <a:endParaRPr lang="cs-CZ" b="1" dirty="0" smtClean="0">
              <a:latin typeface="Times New Roman" panose="02020603050405020304" pitchFamily="18" charset="0"/>
              <a:cs typeface="Times New Roman" panose="02020603050405020304" pitchFamily="18" charset="0"/>
            </a:endParaRPr>
          </a:p>
          <a:p>
            <a:endParaRPr lang="cs-CZ" b="1" dirty="0">
              <a:latin typeface="Times New Roman" panose="02020603050405020304" pitchFamily="18" charset="0"/>
              <a:cs typeface="Times New Roman" panose="02020603050405020304" pitchFamily="18" charset="0"/>
            </a:endParaRPr>
          </a:p>
          <a:p>
            <a:endParaRPr lang="cs-CZ"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29854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cs-CZ" altLang="cs-CZ" smtClean="0"/>
          </a:p>
        </p:txBody>
      </p:sp>
      <p:sp>
        <p:nvSpPr>
          <p:cNvPr id="16387" name="Rectangle 3"/>
          <p:cNvSpPr>
            <a:spLocks noGrp="1" noChangeArrowheads="1"/>
          </p:cNvSpPr>
          <p:nvPr>
            <p:ph type="body" idx="1"/>
          </p:nvPr>
        </p:nvSpPr>
        <p:spPr>
          <a:xfrm>
            <a:off x="107950" y="549275"/>
            <a:ext cx="8893175" cy="7100888"/>
          </a:xfrm>
        </p:spPr>
        <p:txBody>
          <a:bodyPr/>
          <a:lstStyle/>
          <a:p>
            <a:pPr algn="ctr" eaLnBrk="1" hangingPunct="1">
              <a:lnSpc>
                <a:spcPct val="80000"/>
              </a:lnSpc>
              <a:spcBef>
                <a:spcPct val="0"/>
              </a:spcBef>
              <a:buFontTx/>
              <a:buNone/>
            </a:pPr>
            <a:r>
              <a:rPr lang="en-US" altLang="cs-CZ" sz="400" b="1" dirty="0" smtClean="0">
                <a:solidFill>
                  <a:srgbClr val="1F497D"/>
                </a:solidFill>
                <a:latin typeface="Times New Roman" panose="02020603050405020304" pitchFamily="18" charset="0"/>
              </a:rPr>
              <a:t>The Gravity Field Model EIGEN-6C4</a:t>
            </a:r>
            <a:endParaRPr lang="cs-CZ" altLang="cs-CZ" sz="500" dirty="0" smtClean="0"/>
          </a:p>
          <a:p>
            <a:pPr algn="just" eaLnBrk="1" hangingPunct="1">
              <a:lnSpc>
                <a:spcPct val="80000"/>
              </a:lnSpc>
              <a:spcBef>
                <a:spcPct val="0"/>
              </a:spcBef>
              <a:buFontTx/>
              <a:buNone/>
            </a:pPr>
            <a:r>
              <a:rPr lang="en-US" altLang="cs-CZ" sz="2000" b="1" dirty="0" smtClean="0">
                <a:latin typeface="Times New Roman" panose="02020603050405020304" pitchFamily="18" charset="0"/>
              </a:rPr>
              <a:t>     </a:t>
            </a:r>
            <a:r>
              <a:rPr lang="en-US" altLang="cs-CZ" sz="2400" b="1" dirty="0" smtClean="0">
                <a:latin typeface="Times New Roman" panose="02020603050405020304" pitchFamily="18" charset="0"/>
              </a:rPr>
              <a:t>EIGEN-6C4</a:t>
            </a:r>
            <a:r>
              <a:rPr lang="en-US" altLang="cs-CZ" sz="2000" b="1" dirty="0" smtClean="0">
                <a:latin typeface="Times New Roman" panose="02020603050405020304" pitchFamily="18" charset="0"/>
              </a:rPr>
              <a:t> </a:t>
            </a:r>
            <a:r>
              <a:rPr lang="en-US" altLang="cs-CZ" sz="2000" dirty="0" smtClean="0">
                <a:latin typeface="Times New Roman" panose="02020603050405020304" pitchFamily="18" charset="0"/>
              </a:rPr>
              <a:t>is a </a:t>
            </a:r>
            <a:r>
              <a:rPr lang="cs-CZ" altLang="cs-CZ" sz="2000" dirty="0" err="1" smtClean="0">
                <a:latin typeface="Times New Roman" panose="02020603050405020304" pitchFamily="18" charset="0"/>
              </a:rPr>
              <a:t>high</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resolution</a:t>
            </a:r>
            <a:r>
              <a:rPr lang="en-US" altLang="cs-CZ" sz="2000" dirty="0" smtClean="0">
                <a:latin typeface="Times New Roman" panose="02020603050405020304" pitchFamily="18" charset="0"/>
              </a:rPr>
              <a:t> static global combined gravity field model</a:t>
            </a:r>
            <a:r>
              <a:rPr lang="cs-CZ" altLang="cs-CZ" sz="2000" dirty="0" smtClean="0">
                <a:latin typeface="Times New Roman" panose="02020603050405020304" pitchFamily="18" charset="0"/>
              </a:rPr>
              <a:t> </a:t>
            </a:r>
            <a:r>
              <a:rPr lang="en-US" altLang="cs-CZ" sz="2000" dirty="0" smtClean="0">
                <a:latin typeface="Times New Roman" panose="02020603050405020304" pitchFamily="18" charset="0"/>
              </a:rPr>
              <a:t>up to degree and order 2190. It has been elaborated jointly by GFZ Potsdam and GRGS Toulouse </a:t>
            </a:r>
            <a:r>
              <a:rPr lang="cs-CZ" altLang="cs-CZ" sz="2000" dirty="0" smtClean="0">
                <a:latin typeface="Times New Roman" panose="02020603050405020304" pitchFamily="18" charset="0"/>
              </a:rPr>
              <a:t>(</a:t>
            </a:r>
            <a:r>
              <a:rPr lang="cs-CZ" altLang="cs-CZ" sz="2000" dirty="0" err="1" smtClean="0">
                <a:latin typeface="Times New Roman" panose="02020603050405020304" pitchFamily="18" charset="0"/>
              </a:rPr>
              <a:t>Foer</a:t>
            </a:r>
            <a:r>
              <a:rPr lang="en-US" altLang="cs-CZ" sz="2000" dirty="0" smtClean="0">
                <a:latin typeface="Times New Roman" panose="02020603050405020304" pitchFamily="18" charset="0"/>
              </a:rPr>
              <a:t>s</a:t>
            </a:r>
            <a:r>
              <a:rPr lang="cs-CZ" altLang="cs-CZ" sz="2000" dirty="0" err="1" smtClean="0">
                <a:latin typeface="Times New Roman" panose="02020603050405020304" pitchFamily="18" charset="0"/>
              </a:rPr>
              <a:t>te</a:t>
            </a:r>
            <a:r>
              <a:rPr lang="cs-CZ" altLang="cs-CZ" sz="2000" dirty="0" smtClean="0">
                <a:latin typeface="Times New Roman" panose="02020603050405020304" pitchFamily="18" charset="0"/>
              </a:rPr>
              <a:t> et al. 2014)</a:t>
            </a:r>
            <a:r>
              <a:rPr lang="en-US" altLang="cs-CZ" sz="2000" dirty="0" smtClean="0">
                <a:latin typeface="Times New Roman" panose="02020603050405020304" pitchFamily="18" charset="0"/>
              </a:rPr>
              <a:t> and contains the following satellite and ground data:</a:t>
            </a:r>
            <a:endParaRPr lang="cs-CZ" altLang="cs-CZ" sz="2000" dirty="0" smtClean="0">
              <a:latin typeface="Times New Roman" panose="02020603050405020304" pitchFamily="18" charset="0"/>
            </a:endParaRPr>
          </a:p>
          <a:p>
            <a:pPr algn="just" eaLnBrk="1" hangingPunct="1">
              <a:lnSpc>
                <a:spcPct val="80000"/>
              </a:lnSpc>
              <a:spcBef>
                <a:spcPct val="0"/>
              </a:spcBef>
              <a:buFontTx/>
              <a:buNone/>
            </a:pP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r>
              <a:rPr lang="en-US" altLang="cs-CZ" sz="2000" dirty="0" smtClean="0">
                <a:latin typeface="Times New Roman" panose="02020603050405020304" pitchFamily="18" charset="0"/>
              </a:rPr>
              <a:t>LAGEOS (for degrees of harmonics from 2 to30)</a:t>
            </a:r>
            <a:r>
              <a:rPr lang="cs-CZ" altLang="cs-CZ" sz="2000" dirty="0" smtClean="0">
                <a:latin typeface="Times New Roman" panose="02020603050405020304" pitchFamily="18" charset="0"/>
              </a:rPr>
              <a:t> </a:t>
            </a:r>
            <a:endParaRPr lang="en-US" altLang="cs-CZ" sz="2000" dirty="0" smtClean="0">
              <a:latin typeface="Times New Roman" panose="02020603050405020304" pitchFamily="18" charset="0"/>
            </a:endParaRPr>
          </a:p>
          <a:p>
            <a:pPr algn="just" eaLnBrk="1" hangingPunct="1">
              <a:lnSpc>
                <a:spcPct val="80000"/>
              </a:lnSpc>
              <a:spcBef>
                <a:spcPct val="0"/>
              </a:spcBef>
              <a:buFontTx/>
              <a:buNone/>
            </a:pPr>
            <a:r>
              <a:rPr lang="en-US" altLang="cs-CZ" sz="2000" dirty="0" smtClean="0">
                <a:latin typeface="Times New Roman" panose="02020603050405020304" pitchFamily="18" charset="0"/>
              </a:rPr>
              <a:t>     </a:t>
            </a:r>
            <a:r>
              <a:rPr lang="cs-CZ" altLang="cs-CZ" sz="2000" dirty="0" err="1" smtClean="0">
                <a:latin typeface="Times New Roman" panose="02020603050405020304" pitchFamily="18" charset="0"/>
              </a:rPr>
              <a:t>high</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orbiting</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geodynamic</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satellite</a:t>
            </a:r>
            <a:r>
              <a:rPr lang="en-US" altLang="cs-CZ" sz="2000" dirty="0" smtClean="0">
                <a:latin typeface="Times New Roman" panose="02020603050405020304" pitchFamily="18" charset="0"/>
              </a:rPr>
              <a:t>: 1985 – 2010</a:t>
            </a:r>
          </a:p>
          <a:p>
            <a:pPr algn="just" eaLnBrk="1" hangingPunct="1">
              <a:lnSpc>
                <a:spcPct val="80000"/>
              </a:lnSpc>
              <a:spcBef>
                <a:spcPct val="0"/>
              </a:spcBef>
              <a:buFontTx/>
              <a:buNone/>
            </a:pP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r>
              <a:rPr lang="en-US" altLang="cs-CZ" sz="2000" dirty="0" smtClean="0">
                <a:latin typeface="Times New Roman" panose="02020603050405020304" pitchFamily="18" charset="0"/>
              </a:rPr>
              <a:t>Previous gravity model GRACE RL03 GRGS (deg. 2 - 130): </a:t>
            </a:r>
          </a:p>
          <a:p>
            <a:pPr algn="just" eaLnBrk="1" hangingPunct="1">
              <a:lnSpc>
                <a:spcPct val="80000"/>
              </a:lnSpc>
              <a:spcBef>
                <a:spcPct val="0"/>
              </a:spcBef>
              <a:buFontTx/>
              <a:buNone/>
            </a:pPr>
            <a:r>
              <a:rPr lang="en-US" altLang="cs-CZ" sz="2000" dirty="0" smtClean="0">
                <a:latin typeface="Times New Roman" panose="02020603050405020304" pitchFamily="18" charset="0"/>
              </a:rPr>
              <a:t>     ten years 2003 – 2012</a:t>
            </a: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r>
              <a:rPr lang="en-US" altLang="cs-CZ" sz="2000" dirty="0" smtClean="0">
                <a:latin typeface="Times New Roman" panose="02020603050405020304" pitchFamily="18" charset="0"/>
              </a:rPr>
              <a:t>GOCE-SGG data, processed by the direct approach incl. the gravity gradient components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xx</a:t>
            </a:r>
            <a:r>
              <a:rPr lang="en-US" altLang="cs-CZ" sz="2000" dirty="0" smtClean="0">
                <a:latin typeface="Times New Roman" panose="02020603050405020304" pitchFamily="18" charset="0"/>
              </a:rPr>
              <a:t>,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yy</a:t>
            </a:r>
            <a:r>
              <a:rPr lang="en-US" altLang="cs-CZ" sz="2000" dirty="0" smtClean="0">
                <a:latin typeface="Times New Roman" panose="02020603050405020304" pitchFamily="18" charset="0"/>
              </a:rPr>
              <a:t>,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zz</a:t>
            </a:r>
            <a:r>
              <a:rPr lang="en-US" altLang="cs-CZ" sz="2000" dirty="0" smtClean="0">
                <a:latin typeface="Times New Roman" panose="02020603050405020304" pitchFamily="18" charset="0"/>
              </a:rPr>
              <a:t> and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xz</a:t>
            </a:r>
            <a:r>
              <a:rPr lang="en-US" altLang="cs-CZ" sz="2000" dirty="0" smtClean="0">
                <a:latin typeface="Times New Roman" panose="02020603050405020304" pitchFamily="18" charset="0"/>
              </a:rPr>
              <a:t> throughout whole life of the GOCE satellite. The GOCE polar gaps were stabilized by the</a:t>
            </a:r>
          </a:p>
          <a:p>
            <a:pPr algn="just" eaLnBrk="1" hangingPunct="1">
              <a:lnSpc>
                <a:spcPct val="80000"/>
              </a:lnSpc>
              <a:spcBef>
                <a:spcPct val="0"/>
              </a:spcBef>
              <a:buFontTx/>
              <a:buChar char="-"/>
            </a:pPr>
            <a:endParaRPr lang="cs-CZ" altLang="cs-CZ" sz="2000" dirty="0" smtClean="0">
              <a:latin typeface="Times New Roman" panose="02020603050405020304" pitchFamily="18" charset="0"/>
            </a:endParaRPr>
          </a:p>
          <a:p>
            <a:pPr algn="just" eaLnBrk="1" hangingPunct="1">
              <a:lnSpc>
                <a:spcPct val="80000"/>
              </a:lnSpc>
              <a:spcBef>
                <a:spcPct val="0"/>
              </a:spcBef>
              <a:buFontTx/>
              <a:buNone/>
            </a:pPr>
            <a:r>
              <a:rPr lang="en-US" altLang="cs-CZ" sz="2000" dirty="0" smtClean="0">
                <a:latin typeface="Times New Roman" panose="02020603050405020304" pitchFamily="18" charset="0"/>
              </a:rPr>
              <a:t>  - </a:t>
            </a:r>
            <a:r>
              <a:rPr lang="cs-CZ" altLang="cs-CZ" sz="2000" i="1" dirty="0" smtClean="0">
                <a:latin typeface="Times New Roman" panose="02020603050405020304" pitchFamily="18" charset="0"/>
              </a:rPr>
              <a:t>T</a:t>
            </a:r>
            <a:r>
              <a:rPr lang="en-US" altLang="cs-CZ" sz="2000" i="1" dirty="0" err="1" smtClean="0">
                <a:latin typeface="Times New Roman" panose="02020603050405020304" pitchFamily="18" charset="0"/>
              </a:rPr>
              <a:t>errestrial</a:t>
            </a:r>
            <a:r>
              <a:rPr lang="en-US" altLang="cs-CZ" sz="2000" i="1" dirty="0" smtClean="0">
                <a:latin typeface="Times New Roman" panose="02020603050405020304" pitchFamily="18" charset="0"/>
              </a:rPr>
              <a:t> data</a:t>
            </a:r>
            <a:r>
              <a:rPr lang="en-US" altLang="cs-CZ" sz="2000" dirty="0" smtClean="0">
                <a:latin typeface="Times New Roman" panose="02020603050405020304" pitchFamily="18" charset="0"/>
              </a:rPr>
              <a:t> (max degree 370): DTU12 ocean geoid data and an EGM2008 geoid height grid for the continents.</a:t>
            </a:r>
            <a:endParaRPr lang="cs-CZ" altLang="cs-CZ" sz="2000" dirty="0" smtClean="0">
              <a:latin typeface="Times New Roman" panose="02020603050405020304" pitchFamily="18" charset="0"/>
            </a:endParaRPr>
          </a:p>
          <a:p>
            <a:pPr algn="just" eaLnBrk="1" hangingPunct="1">
              <a:lnSpc>
                <a:spcPct val="80000"/>
              </a:lnSpc>
              <a:spcBef>
                <a:spcPct val="0"/>
              </a:spcBef>
              <a:buFontTx/>
              <a:buNone/>
            </a:pPr>
            <a:endParaRPr lang="cs-CZ" altLang="cs-CZ" sz="2000" dirty="0" smtClean="0">
              <a:latin typeface="Times New Roman" panose="02020603050405020304" pitchFamily="18" charset="0"/>
            </a:endParaRPr>
          </a:p>
          <a:p>
            <a:pPr algn="just" eaLnBrk="1" hangingPunct="1">
              <a:lnSpc>
                <a:spcPct val="80000"/>
              </a:lnSpc>
              <a:spcBef>
                <a:spcPct val="0"/>
              </a:spcBef>
              <a:buFontTx/>
              <a:buNone/>
            </a:pPr>
            <a:r>
              <a:rPr lang="cs-CZ" altLang="cs-CZ" sz="2000" dirty="0" smtClean="0">
                <a:latin typeface="Times New Roman" panose="02020603050405020304" pitchFamily="18" charset="0"/>
              </a:rPr>
              <a:t>     </a:t>
            </a:r>
            <a:r>
              <a:rPr lang="en-US" altLang="cs-CZ" sz="2000" dirty="0" smtClean="0">
                <a:latin typeface="Times New Roman" panose="02020603050405020304" pitchFamily="18" charset="0"/>
              </a:rPr>
              <a:t>The combination of these different satellite and surface data sets has been done by a band-limited combination of </a:t>
            </a:r>
            <a:r>
              <a:rPr lang="en-US" altLang="cs-CZ" sz="2000" dirty="0" err="1" smtClean="0">
                <a:latin typeface="Times New Roman" panose="02020603050405020304" pitchFamily="18" charset="0"/>
              </a:rPr>
              <a:t>normale</a:t>
            </a:r>
            <a:r>
              <a:rPr lang="en-US" altLang="cs-CZ" sz="2000" dirty="0" smtClean="0">
                <a:latin typeface="Times New Roman" panose="02020603050405020304" pitchFamily="18" charset="0"/>
              </a:rPr>
              <a:t> equations (to max degree 370), which are generated from observation equations for the spherical harmonic coefficients. The resulted solution to degree/order 370 has been extended to degree/order 2190 by </a:t>
            </a:r>
            <a:endParaRPr lang="cs-CZ" altLang="cs-CZ" sz="2000" dirty="0" smtClean="0">
              <a:latin typeface="Times New Roman" panose="02020603050405020304" pitchFamily="18" charset="0"/>
            </a:endParaRPr>
          </a:p>
          <a:p>
            <a:pPr algn="just" eaLnBrk="1" hangingPunct="1">
              <a:lnSpc>
                <a:spcPct val="80000"/>
              </a:lnSpc>
              <a:spcBef>
                <a:spcPct val="0"/>
              </a:spcBef>
              <a:buFontTx/>
              <a:buNone/>
            </a:pPr>
            <a:r>
              <a:rPr lang="cs-CZ" altLang="cs-CZ" sz="2000" dirty="0" smtClean="0">
                <a:latin typeface="Times New Roman" panose="02020603050405020304" pitchFamily="18" charset="0"/>
              </a:rPr>
              <a:t>     </a:t>
            </a:r>
            <a:r>
              <a:rPr lang="en-US" altLang="cs-CZ" sz="2000" dirty="0" smtClean="0">
                <a:latin typeface="Times New Roman" panose="02020603050405020304" pitchFamily="18" charset="0"/>
              </a:rPr>
              <a:t>a block diagonal solution using the DTU10 global gravity anomaly data grid.</a:t>
            </a: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99392"/>
            <a:ext cx="7074601" cy="6858000"/>
          </a:xfrm>
          <a:prstGeom prst="rect">
            <a:avLst/>
          </a:prstGeom>
        </p:spPr>
      </p:pic>
      <p:sp>
        <p:nvSpPr>
          <p:cNvPr id="3" name="Obdélník 2"/>
          <p:cNvSpPr/>
          <p:nvPr/>
        </p:nvSpPr>
        <p:spPr>
          <a:xfrm>
            <a:off x="395536" y="1124744"/>
            <a:ext cx="2326278" cy="369332"/>
          </a:xfrm>
          <a:prstGeom prst="rect">
            <a:avLst/>
          </a:prstGeom>
        </p:spPr>
        <p:txBody>
          <a:bodyPr wrap="none">
            <a:spAutoFit/>
          </a:bodyPr>
          <a:lstStyle/>
          <a:p>
            <a:r>
              <a:rPr lang="cs-CZ" b="1" dirty="0">
                <a:latin typeface="Times New Roman" panose="02020603050405020304" pitchFamily="18" charset="0"/>
                <a:cs typeface="Times New Roman" panose="02020603050405020304" pitchFamily="18" charset="0"/>
              </a:rPr>
              <a:t>Kritická obhlídka dat</a:t>
            </a:r>
          </a:p>
        </p:txBody>
      </p:sp>
    </p:spTree>
    <p:extLst>
      <p:ext uri="{BB962C8B-B14F-4D97-AF65-F5344CB8AC3E}">
        <p14:creationId xmlns:p14="http://schemas.microsoft.com/office/powerpoint/2010/main" val="12332815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192"/>
            <a:ext cx="9144000" cy="6827615"/>
          </a:xfrm>
          <a:prstGeom prst="rect">
            <a:avLst/>
          </a:prstGeom>
        </p:spPr>
      </p:pic>
    </p:spTree>
    <p:extLst>
      <p:ext uri="{BB962C8B-B14F-4D97-AF65-F5344CB8AC3E}">
        <p14:creationId xmlns:p14="http://schemas.microsoft.com/office/powerpoint/2010/main" val="37599559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t="3141"/>
          <a:stretch/>
        </p:blipFill>
        <p:spPr>
          <a:xfrm>
            <a:off x="323528" y="116632"/>
            <a:ext cx="5419816" cy="6956815"/>
          </a:xfrm>
          <a:prstGeom prst="rect">
            <a:avLst/>
          </a:prstGeom>
        </p:spPr>
      </p:pic>
      <p:pic>
        <p:nvPicPr>
          <p:cNvPr id="3" name="Obrázek 2"/>
          <p:cNvPicPr/>
          <p:nvPr/>
        </p:nvPicPr>
        <p:blipFill rotWithShape="1">
          <a:blip r:embed="rId3"/>
          <a:srcRect l="6061" t="11799" b="11509"/>
          <a:stretch/>
        </p:blipFill>
        <p:spPr>
          <a:xfrm>
            <a:off x="5004048" y="3861048"/>
            <a:ext cx="4464496" cy="1872209"/>
          </a:xfrm>
          <a:prstGeom prst="rect">
            <a:avLst/>
          </a:prstGeom>
        </p:spPr>
      </p:pic>
    </p:spTree>
    <p:extLst>
      <p:ext uri="{BB962C8B-B14F-4D97-AF65-F5344CB8AC3E}">
        <p14:creationId xmlns:p14="http://schemas.microsoft.com/office/powerpoint/2010/main" val="33228194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8000">
              <a:srgbClr val="FCFDFE"/>
            </a:gs>
            <a:gs pos="50999">
              <a:srgbClr val="FF3300"/>
            </a:gs>
            <a:gs pos="92999">
              <a:srgbClr val="E0F1F2"/>
            </a:gs>
            <a:gs pos="100000">
              <a:srgbClr val="EBF6F7"/>
            </a:gs>
          </a:gsLst>
          <a:lin ang="5400000" scaled="1"/>
        </a:gradFill>
        <a:effectLst/>
      </p:bgPr>
    </p:bg>
    <p:spTree>
      <p:nvGrpSpPr>
        <p:cNvPr id="1" name=""/>
        <p:cNvGrpSpPr/>
        <p:nvPr/>
      </p:nvGrpSpPr>
      <p:grpSpPr>
        <a:xfrm>
          <a:off x="0" y="0"/>
          <a:ext cx="0" cy="0"/>
          <a:chOff x="0" y="0"/>
          <a:chExt cx="0" cy="0"/>
        </a:xfrm>
      </p:grpSpPr>
      <p:sp>
        <p:nvSpPr>
          <p:cNvPr id="19458" name="Nadpis 1"/>
          <p:cNvSpPr>
            <a:spLocks noGrp="1"/>
          </p:cNvSpPr>
          <p:nvPr>
            <p:ph type="title"/>
          </p:nvPr>
        </p:nvSpPr>
        <p:spPr>
          <a:xfrm>
            <a:off x="827584" y="2852936"/>
            <a:ext cx="8229600" cy="1143000"/>
          </a:xfrm>
        </p:spPr>
        <p:txBody>
          <a:bodyPr/>
          <a:lstStyle/>
          <a:p>
            <a:r>
              <a:rPr lang="en-US" altLang="cs-CZ" sz="2800" b="1" dirty="0">
                <a:solidFill>
                  <a:schemeClr val="tx1"/>
                </a:solidFill>
                <a:latin typeface="Times New Roman" panose="02020603050405020304" pitchFamily="18" charset="0"/>
                <a:cs typeface="Times New Roman" panose="02020603050405020304" pitchFamily="18" charset="0"/>
              </a:rPr>
              <a:t/>
            </a:r>
            <a:br>
              <a:rPr lang="en-US" altLang="cs-CZ" sz="2800" b="1" dirty="0">
                <a:solidFill>
                  <a:schemeClr val="tx1"/>
                </a:solidFill>
                <a:latin typeface="Times New Roman" panose="02020603050405020304" pitchFamily="18" charset="0"/>
                <a:cs typeface="Times New Roman" panose="02020603050405020304" pitchFamily="18" charset="0"/>
              </a:rPr>
            </a:br>
            <a:r>
              <a:rPr lang="en-US" altLang="cs-CZ" sz="2800" b="1" dirty="0" smtClean="0">
                <a:solidFill>
                  <a:schemeClr val="tx1"/>
                </a:solidFill>
                <a:latin typeface="Times New Roman" panose="02020603050405020304" pitchFamily="18" charset="0"/>
                <a:cs typeface="Times New Roman" panose="02020603050405020304" pitchFamily="18" charset="0"/>
              </a:rPr>
              <a:t/>
            </a:r>
            <a:br>
              <a:rPr lang="en-US" altLang="cs-CZ" sz="2800" b="1" dirty="0" smtClean="0">
                <a:solidFill>
                  <a:schemeClr val="tx1"/>
                </a:solidFill>
                <a:latin typeface="Times New Roman" panose="02020603050405020304" pitchFamily="18" charset="0"/>
                <a:cs typeface="Times New Roman" panose="02020603050405020304" pitchFamily="18" charset="0"/>
              </a:rPr>
            </a:br>
            <a:r>
              <a:rPr lang="en-US" altLang="cs-CZ" sz="2800" b="1" dirty="0" smtClean="0">
                <a:solidFill>
                  <a:schemeClr val="tx1"/>
                </a:solidFill>
                <a:latin typeface="Times New Roman" panose="02020603050405020304" pitchFamily="18" charset="0"/>
                <a:cs typeface="Times New Roman" panose="02020603050405020304" pitchFamily="18" charset="0"/>
              </a:rPr>
              <a:t>Examples of</a:t>
            </a:r>
            <a:br>
              <a:rPr lang="en-US" altLang="cs-CZ" sz="2800" b="1" dirty="0" smtClean="0">
                <a:solidFill>
                  <a:schemeClr val="tx1"/>
                </a:solidFill>
                <a:latin typeface="Times New Roman" panose="02020603050405020304" pitchFamily="18" charset="0"/>
                <a:cs typeface="Times New Roman" panose="02020603050405020304" pitchFamily="18" charset="0"/>
              </a:rPr>
            </a:br>
            <a:r>
              <a:rPr lang="cs-CZ" altLang="cs-CZ" sz="2800" b="1" dirty="0" err="1" smtClean="0">
                <a:solidFill>
                  <a:schemeClr val="tx1"/>
                </a:solidFill>
                <a:latin typeface="Times New Roman" panose="02020603050405020304" pitchFamily="18" charset="0"/>
                <a:cs typeface="Times New Roman" panose="02020603050405020304" pitchFamily="18" charset="0"/>
              </a:rPr>
              <a:t>typical</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gravitational</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signal</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trace</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signature</a:t>
            </a:r>
            <a:r>
              <a:rPr lang="cs-CZ" altLang="cs-CZ" sz="2800" b="1" dirty="0" smtClean="0">
                <a:solidFill>
                  <a:schemeClr val="tx1"/>
                </a:solidFill>
                <a:latin typeface="Times New Roman" panose="02020603050405020304" pitchFamily="18" charset="0"/>
                <a:cs typeface="Times New Roman" panose="02020603050405020304" pitchFamily="18" charset="0"/>
              </a:rPr>
              <a:t>)</a:t>
            </a:r>
            <a:br>
              <a:rPr lang="cs-CZ" altLang="cs-CZ" sz="2800" b="1" dirty="0" smtClean="0">
                <a:solidFill>
                  <a:schemeClr val="tx1"/>
                </a:solidFill>
                <a:latin typeface="Times New Roman" panose="02020603050405020304" pitchFamily="18" charset="0"/>
                <a:cs typeface="Times New Roman" panose="02020603050405020304" pitchFamily="18" charset="0"/>
              </a:rPr>
            </a:br>
            <a:r>
              <a:rPr lang="en-US" altLang="cs-CZ" sz="2800" b="1" dirty="0" smtClean="0">
                <a:solidFill>
                  <a:schemeClr val="tx1"/>
                </a:solidFill>
                <a:latin typeface="Times New Roman" panose="02020603050405020304" pitchFamily="18" charset="0"/>
                <a:cs typeface="Times New Roman" panose="02020603050405020304" pitchFamily="18" charset="0"/>
              </a:rPr>
              <a:t>of volcanoes</a:t>
            </a:r>
            <a:r>
              <a:rPr lang="cs-CZ" altLang="cs-CZ" sz="2800" b="1" dirty="0" smtClean="0">
                <a:solidFill>
                  <a:schemeClr val="tx1"/>
                </a:solidFill>
                <a:latin typeface="Times New Roman" panose="02020603050405020304" pitchFamily="18" charset="0"/>
                <a:cs typeface="Times New Roman" panose="02020603050405020304" pitchFamily="18" charset="0"/>
              </a:rPr>
              <a:t/>
            </a:r>
            <a:br>
              <a:rPr lang="cs-CZ" altLang="cs-CZ" sz="2800" b="1" dirty="0" smtClean="0">
                <a:solidFill>
                  <a:schemeClr val="tx1"/>
                </a:solidFill>
                <a:latin typeface="Times New Roman" panose="02020603050405020304" pitchFamily="18" charset="0"/>
                <a:cs typeface="Times New Roman" panose="02020603050405020304" pitchFamily="18" charset="0"/>
              </a:rPr>
            </a:br>
            <a:endParaRPr lang="cs-CZ" altLang="cs-CZ" sz="2800" b="1" dirty="0" smtClean="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cstate="print">
            <a:extLst>
              <a:ext uri="{28A0092B-C50C-407E-A947-70E740481C1C}">
                <a14:useLocalDpi xmlns:a14="http://schemas.microsoft.com/office/drawing/2010/main" val="0"/>
              </a:ext>
            </a:extLst>
          </a:blip>
          <a:srcRect t="5360"/>
          <a:stretch/>
        </p:blipFill>
        <p:spPr>
          <a:xfrm>
            <a:off x="179512" y="620688"/>
            <a:ext cx="6109273" cy="5085184"/>
          </a:xfrm>
          <a:prstGeom prst="rect">
            <a:avLst/>
          </a:prstGeom>
        </p:spPr>
      </p:pic>
      <p:sp>
        <p:nvSpPr>
          <p:cNvPr id="3" name="TextovéPole 2"/>
          <p:cNvSpPr txBox="1"/>
          <p:nvPr/>
        </p:nvSpPr>
        <p:spPr>
          <a:xfrm>
            <a:off x="1043608" y="116632"/>
            <a:ext cx="4680520" cy="369332"/>
          </a:xfrm>
          <a:prstGeom prst="rect">
            <a:avLst/>
          </a:prstGeom>
          <a:noFill/>
        </p:spPr>
        <p:txBody>
          <a:bodyPr wrap="square" rtlCol="0">
            <a:spAutoFit/>
          </a:bodyPr>
          <a:lstStyle/>
          <a:p>
            <a:r>
              <a:rPr lang="en-US" dirty="0" smtClean="0"/>
              <a:t>Bedmap2 bedrock topography</a:t>
            </a:r>
            <a:endParaRPr lang="cs-CZ" dirty="0"/>
          </a:p>
        </p:txBody>
      </p:sp>
      <p:sp>
        <p:nvSpPr>
          <p:cNvPr id="4" name="Obdélník 3"/>
          <p:cNvSpPr/>
          <p:nvPr/>
        </p:nvSpPr>
        <p:spPr>
          <a:xfrm>
            <a:off x="6315425" y="1484784"/>
            <a:ext cx="4572000" cy="3600986"/>
          </a:xfrm>
          <a:prstGeom prst="rect">
            <a:avLst/>
          </a:prstGeom>
        </p:spPr>
        <p:txBody>
          <a:bodyPr>
            <a:spAutoFit/>
          </a:bodyPr>
          <a:lstStyle/>
          <a:p>
            <a:pPr marL="571500" indent="-342900" algn="just">
              <a:spcAft>
                <a:spcPts val="0"/>
              </a:spcAft>
              <a:buAutoNum type="arabicPlain"/>
            </a:pPr>
            <a:r>
              <a:rPr lang="en-GB" sz="1400" dirty="0" smtClean="0">
                <a:latin typeface="Times New Roman" panose="02020603050405020304" pitchFamily="18" charset="0"/>
                <a:ea typeface="Times New Roman" panose="02020603050405020304" pitchFamily="18" charset="0"/>
              </a:rPr>
              <a:t>Ross </a:t>
            </a:r>
            <a:r>
              <a:rPr lang="en-GB" sz="1400" dirty="0">
                <a:latin typeface="Times New Roman" panose="02020603050405020304" pitchFamily="18" charset="0"/>
                <a:ea typeface="Times New Roman" panose="02020603050405020304" pitchFamily="18" charset="0"/>
              </a:rPr>
              <a:t>shelf glacier </a:t>
            </a:r>
            <a:endParaRPr lang="en-GB" sz="1400" dirty="0" smtClean="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and </a:t>
            </a:r>
            <a:r>
              <a:rPr lang="en-GB" sz="1400" dirty="0">
                <a:latin typeface="Times New Roman" panose="02020603050405020304" pitchFamily="18" charset="0"/>
                <a:ea typeface="Times New Roman" panose="02020603050405020304" pitchFamily="18" charset="0"/>
              </a:rPr>
              <a:t>Ross Island,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2   </a:t>
            </a:r>
            <a:r>
              <a:rPr lang="en-GB" sz="1400" dirty="0" smtClean="0">
                <a:latin typeface="Times New Roman" panose="02020603050405020304" pitchFamily="18" charset="0"/>
                <a:ea typeface="Times New Roman" panose="02020603050405020304" pitchFamily="18" charset="0"/>
              </a:rPr>
              <a:t>   Victoria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3   </a:t>
            </a:r>
            <a:r>
              <a:rPr lang="en-GB" sz="1400" dirty="0" smtClean="0">
                <a:latin typeface="Times New Roman" panose="02020603050405020304" pitchFamily="18" charset="0"/>
                <a:ea typeface="Times New Roman" panose="02020603050405020304" pitchFamily="18" charset="0"/>
              </a:rPr>
              <a:t>   Transantarctic </a:t>
            </a:r>
            <a:r>
              <a:rPr lang="en-GB" sz="1400" dirty="0">
                <a:latin typeface="Times New Roman" panose="02020603050405020304" pitchFamily="18" charset="0"/>
                <a:ea typeface="Times New Roman" panose="02020603050405020304" pitchFamily="18" charset="0"/>
              </a:rPr>
              <a:t>Mountains</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4   </a:t>
            </a:r>
            <a:r>
              <a:rPr lang="en-GB" sz="1400" dirty="0" smtClean="0">
                <a:latin typeface="Times New Roman" panose="02020603050405020304" pitchFamily="18" charset="0"/>
                <a:ea typeface="Times New Roman" panose="02020603050405020304" pitchFamily="18" charset="0"/>
              </a:rPr>
              <a:t>   Wilkes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5   </a:t>
            </a:r>
            <a:r>
              <a:rPr lang="en-GB" sz="1400" dirty="0" smtClean="0">
                <a:latin typeface="Times New Roman" panose="02020603050405020304" pitchFamily="18" charset="0"/>
                <a:ea typeface="Times New Roman" panose="02020603050405020304" pitchFamily="18" charset="0"/>
              </a:rPr>
              <a:t>   Marie </a:t>
            </a:r>
            <a:r>
              <a:rPr lang="en-GB" sz="1400" dirty="0">
                <a:latin typeface="Times New Roman" panose="02020603050405020304" pitchFamily="18" charset="0"/>
                <a:ea typeface="Times New Roman" panose="02020603050405020304" pitchFamily="18" charset="0"/>
              </a:rPr>
              <a:t>Byrd Land</a:t>
            </a:r>
            <a:endParaRPr lang="cs-CZ"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6"/>
            </a:pPr>
            <a:r>
              <a:rPr lang="en-GB" sz="1400" dirty="0" smtClean="0">
                <a:latin typeface="Times New Roman" panose="02020603050405020304" pitchFamily="18" charset="0"/>
                <a:ea typeface="Times New Roman" panose="02020603050405020304" pitchFamily="18" charset="0"/>
              </a:rPr>
              <a:t>Queen </a:t>
            </a:r>
            <a:r>
              <a:rPr lang="en-GB" sz="1400" dirty="0">
                <a:latin typeface="Times New Roman" panose="02020603050405020304" pitchFamily="18" charset="0"/>
                <a:ea typeface="Times New Roman" panose="02020603050405020304" pitchFamily="18" charset="0"/>
              </a:rPr>
              <a:t>(</a:t>
            </a:r>
            <a:r>
              <a:rPr lang="en-GB" sz="1400" dirty="0" err="1">
                <a:latin typeface="Times New Roman" panose="02020603050405020304" pitchFamily="18" charset="0"/>
                <a:ea typeface="Times New Roman" panose="02020603050405020304" pitchFamily="18" charset="0"/>
              </a:rPr>
              <a:t>Dronning</a:t>
            </a:r>
            <a:r>
              <a:rPr lang="en-GB" sz="1400" dirty="0">
                <a:latin typeface="Times New Roman" panose="02020603050405020304" pitchFamily="18" charset="0"/>
                <a:ea typeface="Times New Roman" panose="02020603050405020304" pitchFamily="18" charset="0"/>
              </a:rPr>
              <a:t>) </a:t>
            </a:r>
            <a:endParaRPr lang="en-GB" sz="1400" dirty="0" smtClean="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Maud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7  </a:t>
            </a:r>
            <a:r>
              <a:rPr lang="en-GB" sz="1400" dirty="0" smtClean="0">
                <a:latin typeface="Times New Roman" panose="02020603050405020304" pitchFamily="18" charset="0"/>
                <a:ea typeface="Times New Roman" panose="02020603050405020304" pitchFamily="18" charset="0"/>
              </a:rPr>
              <a:t>   </a:t>
            </a:r>
            <a:r>
              <a:rPr lang="en-GB" sz="1400" dirty="0">
                <a:latin typeface="Times New Roman" panose="02020603050405020304" pitchFamily="18" charset="0"/>
                <a:ea typeface="Times New Roman" panose="02020603050405020304" pitchFamily="18" charset="0"/>
              </a:rPr>
              <a:t>Princess Elizabeth Land</a:t>
            </a:r>
            <a:endParaRPr lang="cs-CZ"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8"/>
            </a:pPr>
            <a:r>
              <a:rPr lang="en-GB" sz="1400" dirty="0" err="1" smtClean="0">
                <a:latin typeface="Times New Roman" panose="02020603050405020304" pitchFamily="18" charset="0"/>
                <a:ea typeface="Times New Roman" panose="02020603050405020304" pitchFamily="18" charset="0"/>
              </a:rPr>
              <a:t>Gamburtsev</a:t>
            </a:r>
            <a:r>
              <a:rPr lang="en-GB" sz="1400" dirty="0" smtClean="0">
                <a:latin typeface="Times New Roman" panose="02020603050405020304" pitchFamily="18" charset="0"/>
                <a:ea typeface="Times New Roman" panose="02020603050405020304" pitchFamily="18" charset="0"/>
              </a:rPr>
              <a:t> Mountains</a:t>
            </a: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(under </a:t>
            </a:r>
            <a:r>
              <a:rPr lang="en-GB" sz="1400" dirty="0">
                <a:latin typeface="Times New Roman" panose="02020603050405020304" pitchFamily="18" charset="0"/>
                <a:ea typeface="Times New Roman" panose="02020603050405020304" pitchFamily="18" charset="0"/>
              </a:rPr>
              <a:t>the ice</a:t>
            </a:r>
            <a:r>
              <a:rPr lang="en-GB" sz="1400" dirty="0" smtClean="0">
                <a:latin typeface="Times New Roman" panose="02020603050405020304" pitchFamily="18" charset="0"/>
                <a:ea typeface="Times New Roman" panose="02020603050405020304" pitchFamily="18" charset="0"/>
              </a:rPr>
              <a:t>).</a:t>
            </a:r>
          </a:p>
          <a:p>
            <a:pPr marL="571500" indent="-342900" algn="just">
              <a:spcAft>
                <a:spcPts val="0"/>
              </a:spcAft>
              <a:buAutoNum type="arabicPlain" startAt="9"/>
            </a:pPr>
            <a:r>
              <a:rPr lang="en-GB" sz="1400" dirty="0" smtClean="0">
                <a:latin typeface="Times New Roman" panose="02020603050405020304" pitchFamily="18" charset="0"/>
                <a:ea typeface="Times New Roman" panose="02020603050405020304" pitchFamily="18" charset="0"/>
              </a:rPr>
              <a:t>Lake </a:t>
            </a:r>
            <a:r>
              <a:rPr lang="en-GB" sz="1400" dirty="0" err="1" smtClean="0">
                <a:latin typeface="Times New Roman" panose="02020603050405020304" pitchFamily="18" charset="0"/>
                <a:ea typeface="Times New Roman" panose="02020603050405020304" pitchFamily="18" charset="0"/>
              </a:rPr>
              <a:t>Vostok</a:t>
            </a:r>
            <a:endParaRPr lang="en-GB" sz="1400" dirty="0" smtClean="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en-GB"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en-GB" sz="1400" dirty="0" smtClean="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dirty="0">
                <a:latin typeface="Times New Roman" panose="02020603050405020304" pitchFamily="18" charset="0"/>
                <a:ea typeface="Times New Roman" panose="02020603050405020304" pitchFamily="18" charset="0"/>
              </a:rPr>
              <a:t> </a:t>
            </a:r>
            <a:endParaRPr lang="cs-CZ" b="1" i="1" dirty="0">
              <a:solidFill>
                <a:srgbClr val="FF0000"/>
              </a:solidFill>
              <a:effectLst/>
              <a:latin typeface="Times New Roman" panose="02020603050405020304" pitchFamily="18" charset="0"/>
              <a:ea typeface="Times New Roman" panose="02020603050405020304" pitchFamily="18" charset="0"/>
            </a:endParaRPr>
          </a:p>
        </p:txBody>
      </p:sp>
      <p:sp>
        <p:nvSpPr>
          <p:cNvPr id="5" name="TextovéPole 4"/>
          <p:cNvSpPr txBox="1"/>
          <p:nvPr/>
        </p:nvSpPr>
        <p:spPr>
          <a:xfrm>
            <a:off x="3779912" y="3281151"/>
            <a:ext cx="274434" cy="307777"/>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9</a:t>
            </a:r>
            <a:endParaRPr lang="cs-CZ"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6308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let_popo_uprava"/>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2971800" y="685800"/>
            <a:ext cx="2435225" cy="1825625"/>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7" name="Picture 5" descr="popo_groundanomaly_08"/>
          <p:cNvPicPr>
            <a:picLocks noGrp="1" noChangeAspect="1" noChangeArrowheads="1"/>
          </p:cNvPicPr>
          <p:nvPr>
            <p:ph type="body" idx="1"/>
          </p:nvPr>
        </p:nvPicPr>
        <p:blipFill>
          <a:blip r:embed="rId4" cstate="print">
            <a:extLst>
              <a:ext uri="{28A0092B-C50C-407E-A947-70E740481C1C}">
                <a14:useLocalDpi xmlns:a14="http://schemas.microsoft.com/office/drawing/2010/main" val="0"/>
              </a:ext>
            </a:extLst>
          </a:blip>
          <a:srcRect/>
          <a:stretch>
            <a:fillRect/>
          </a:stretch>
        </p:blipFill>
        <p:spPr>
          <a:xfrm>
            <a:off x="0" y="2667000"/>
            <a:ext cx="4344988" cy="3719513"/>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Picture 6" descr="popo_2nd-radial_ground_0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2590800"/>
            <a:ext cx="4572000"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7"/>
          <p:cNvSpPr txBox="1">
            <a:spLocks noChangeArrowheads="1"/>
          </p:cNvSpPr>
          <p:nvPr/>
        </p:nvSpPr>
        <p:spPr bwMode="auto">
          <a:xfrm>
            <a:off x="4632325" y="93663"/>
            <a:ext cx="3859213" cy="581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spcBef>
                <a:spcPct val="0"/>
              </a:spcBef>
            </a:pPr>
            <a:r>
              <a:rPr lang="en-US" sz="2400" b="0">
                <a:solidFill>
                  <a:srgbClr val="FF3300"/>
                </a:solidFill>
              </a:rPr>
              <a:t>Popokatepetl and  Iztaccihuatl</a:t>
            </a:r>
            <a:endParaRPr lang="cs-CZ" sz="2400" b="0">
              <a:solidFill>
                <a:srgbClr val="FF3300"/>
              </a:solidFill>
            </a:endParaRPr>
          </a:p>
        </p:txBody>
      </p:sp>
      <p:sp>
        <p:nvSpPr>
          <p:cNvPr id="26630" name="Line 8"/>
          <p:cNvSpPr>
            <a:spLocks noChangeShapeType="1"/>
          </p:cNvSpPr>
          <p:nvPr/>
        </p:nvSpPr>
        <p:spPr bwMode="auto">
          <a:xfrm flipH="1">
            <a:off x="4343400" y="1066800"/>
            <a:ext cx="8382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6631" name="Rectangle 9"/>
          <p:cNvSpPr>
            <a:spLocks noChangeArrowheads="1"/>
          </p:cNvSpPr>
          <p:nvPr/>
        </p:nvSpPr>
        <p:spPr bwMode="auto">
          <a:xfrm>
            <a:off x="0" y="0"/>
            <a:ext cx="9144000" cy="609600"/>
          </a:xfrm>
          <a:prstGeom prst="rect">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dirty="0" smtClean="0"/>
              <a:t>                                                Typical volcanoes</a:t>
            </a:r>
            <a:endParaRPr lang="cs-CZ" dirty="0"/>
          </a:p>
        </p:txBody>
      </p:sp>
      <p:sp>
        <p:nvSpPr>
          <p:cNvPr id="26632" name="Rectangle 10"/>
          <p:cNvSpPr>
            <a:spLocks noChangeArrowheads="1"/>
          </p:cNvSpPr>
          <p:nvPr/>
        </p:nvSpPr>
        <p:spPr bwMode="auto">
          <a:xfrm>
            <a:off x="0" y="6553200"/>
            <a:ext cx="9144000" cy="304800"/>
          </a:xfrm>
          <a:prstGeom prst="rect">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4" name="Text Box 13"/>
          <p:cNvSpPr txBox="1">
            <a:spLocks noChangeArrowheads="1"/>
          </p:cNvSpPr>
          <p:nvPr/>
        </p:nvSpPr>
        <p:spPr bwMode="auto">
          <a:xfrm>
            <a:off x="1371600" y="2057400"/>
            <a:ext cx="762000" cy="581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r>
              <a:rPr lang="cs-CZ" sz="2400" i="1">
                <a:cs typeface="Times New Roman" pitchFamily="18" charset="0"/>
              </a:rPr>
              <a:t>∆g</a:t>
            </a:r>
          </a:p>
        </p:txBody>
      </p:sp>
      <p:sp>
        <p:nvSpPr>
          <p:cNvPr id="26635" name="Text Box 14"/>
          <p:cNvSpPr txBox="1">
            <a:spLocks noChangeArrowheads="1"/>
          </p:cNvSpPr>
          <p:nvPr/>
        </p:nvSpPr>
        <p:spPr bwMode="auto">
          <a:xfrm>
            <a:off x="6553200" y="1981200"/>
            <a:ext cx="827112"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r>
              <a:rPr lang="cs-CZ" sz="2400" i="1" dirty="0" err="1" smtClean="0"/>
              <a:t>T</a:t>
            </a:r>
            <a:r>
              <a:rPr lang="cs-CZ" sz="2400" i="1" baseline="-25000" dirty="0" err="1" smtClean="0"/>
              <a:t>zz</a:t>
            </a:r>
            <a:endParaRPr lang="cs-CZ" sz="2400" i="1" baseline="-25000" dirty="0"/>
          </a:p>
        </p:txBody>
      </p:sp>
      <p:sp>
        <p:nvSpPr>
          <p:cNvPr id="26636" name="Text Box 15"/>
          <p:cNvSpPr txBox="1">
            <a:spLocks noChangeArrowheads="1"/>
          </p:cNvSpPr>
          <p:nvPr/>
        </p:nvSpPr>
        <p:spPr bwMode="auto">
          <a:xfrm>
            <a:off x="5638800" y="685800"/>
            <a:ext cx="1579563"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r>
              <a:rPr lang="en-US" sz="2000"/>
              <a:t>Popocatepetl</a:t>
            </a:r>
          </a:p>
          <a:p>
            <a:r>
              <a:rPr lang="en-US" sz="2000"/>
              <a:t>Itzaccihuatl</a:t>
            </a:r>
            <a:endParaRPr lang="cs-CZ" sz="2000"/>
          </a:p>
        </p:txBody>
      </p:sp>
    </p:spTree>
    <p:extLst>
      <p:ext uri="{BB962C8B-B14F-4D97-AF65-F5344CB8AC3E}">
        <p14:creationId xmlns:p14="http://schemas.microsoft.com/office/powerpoint/2010/main" val="21342976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283"/>
            <a:ext cx="4683125"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585" y="3430388"/>
            <a:ext cx="4429353" cy="304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Obrázek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9687" y="258076"/>
            <a:ext cx="4292451" cy="295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ovéPole 4"/>
          <p:cNvSpPr txBox="1">
            <a:spLocks noChangeArrowheads="1"/>
          </p:cNvSpPr>
          <p:nvPr/>
        </p:nvSpPr>
        <p:spPr bwMode="auto">
          <a:xfrm>
            <a:off x="2336149" y="119041"/>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1800" dirty="0" smtClean="0">
                <a:solidFill>
                  <a:schemeClr val="bg1"/>
                </a:solidFill>
                <a:latin typeface="Times New Roman" panose="02020603050405020304" pitchFamily="18" charset="0"/>
                <a:cs typeface="Times New Roman" panose="02020603050405020304" pitchFamily="18" charset="0"/>
              </a:rPr>
              <a:t>Ha</a:t>
            </a:r>
            <a:r>
              <a:rPr lang="en-US" altLang="cs-CZ" sz="1800" dirty="0" err="1" smtClean="0">
                <a:solidFill>
                  <a:schemeClr val="bg1"/>
                </a:solidFill>
                <a:latin typeface="Times New Roman" panose="02020603050405020304" pitchFamily="18" charset="0"/>
                <a:cs typeface="Times New Roman" panose="02020603050405020304" pitchFamily="18" charset="0"/>
              </a:rPr>
              <a:t>wai</a:t>
            </a:r>
            <a:r>
              <a:rPr lang="en-US" altLang="cs-CZ" sz="1800" dirty="0" smtClean="0">
                <a:solidFill>
                  <a:schemeClr val="bg1"/>
                </a:solidFill>
                <a:latin typeface="Times New Roman" panose="02020603050405020304" pitchFamily="18" charset="0"/>
                <a:cs typeface="Times New Roman" panose="02020603050405020304" pitchFamily="18" charset="0"/>
              </a:rPr>
              <a:t>, </a:t>
            </a:r>
            <a:r>
              <a:rPr lang="cs-CZ" sz="1800" dirty="0" err="1">
                <a:solidFill>
                  <a:schemeClr val="bg1"/>
                </a:solidFill>
                <a:latin typeface="Times New Roman" panose="02020603050405020304" pitchFamily="18" charset="0"/>
                <a:cs typeface="Times New Roman" panose="02020603050405020304" pitchFamily="18" charset="0"/>
              </a:rPr>
              <a:t>the</a:t>
            </a:r>
            <a:r>
              <a:rPr lang="cs-CZ" sz="1800" dirty="0">
                <a:solidFill>
                  <a:schemeClr val="bg1"/>
                </a:solidFill>
                <a:latin typeface="Times New Roman" panose="02020603050405020304" pitchFamily="18" charset="0"/>
                <a:cs typeface="Times New Roman" panose="02020603050405020304" pitchFamily="18" charset="0"/>
              </a:rPr>
              <a:t> </a:t>
            </a:r>
            <a:r>
              <a:rPr lang="cs-CZ" sz="1800" dirty="0" err="1" smtClean="0">
                <a:solidFill>
                  <a:schemeClr val="bg1"/>
                </a:solidFill>
                <a:latin typeface="Times New Roman" panose="02020603050405020304" pitchFamily="18" charset="0"/>
                <a:cs typeface="Times New Roman" panose="02020603050405020304" pitchFamily="18" charset="0"/>
              </a:rPr>
              <a:t>Bi</a:t>
            </a:r>
            <a:r>
              <a:rPr lang="en-US" sz="1800" dirty="0" smtClean="0">
                <a:solidFill>
                  <a:schemeClr val="bg1"/>
                </a:solidFill>
                <a:latin typeface="Times New Roman" panose="02020603050405020304" pitchFamily="18" charset="0"/>
                <a:cs typeface="Times New Roman" panose="02020603050405020304" pitchFamily="18" charset="0"/>
              </a:rPr>
              <a:t>g</a:t>
            </a:r>
            <a:r>
              <a:rPr lang="en-US" altLang="cs-CZ" sz="1800" dirty="0" smtClean="0">
                <a:solidFill>
                  <a:schemeClr val="bg1"/>
                </a:solidFill>
                <a:latin typeface="Times New Roman" panose="02020603050405020304" pitchFamily="18" charset="0"/>
                <a:cs typeface="Times New Roman" panose="02020603050405020304" pitchFamily="18" charset="0"/>
              </a:rPr>
              <a:t> island</a:t>
            </a:r>
            <a:endParaRPr lang="cs-CZ" altLang="cs-CZ" sz="1800" dirty="0">
              <a:solidFill>
                <a:schemeClr val="bg1"/>
              </a:solidFill>
              <a:latin typeface="Times New Roman" panose="02020603050405020304" pitchFamily="18" charset="0"/>
              <a:cs typeface="Times New Roman" panose="02020603050405020304" pitchFamily="18" charset="0"/>
            </a:endParaRPr>
          </a:p>
        </p:txBody>
      </p:sp>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3627" y="3591679"/>
            <a:ext cx="4117617" cy="2727399"/>
          </a:xfrm>
          <a:prstGeom prst="rect">
            <a:avLst/>
          </a:prstGeom>
        </p:spPr>
      </p:pic>
      <p:sp>
        <p:nvSpPr>
          <p:cNvPr id="3" name="Obdélník 2"/>
          <p:cNvSpPr/>
          <p:nvPr/>
        </p:nvSpPr>
        <p:spPr>
          <a:xfrm>
            <a:off x="2286000" y="2967335"/>
            <a:ext cx="4572000" cy="369332"/>
          </a:xfrm>
          <a:prstGeom prst="rect">
            <a:avLst/>
          </a:prstGeom>
        </p:spPr>
        <p:txBody>
          <a:bodyPr>
            <a:spAutoFit/>
          </a:bodyPr>
          <a:lstStyle/>
          <a:p>
            <a:pPr marL="342900" indent="-342900">
              <a:buFontTx/>
              <a:buAutoNum type="arabicPeriod"/>
              <a:defRPr/>
            </a:pP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Obrázek 74" descr="Japan2_virt_de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341438"/>
            <a:ext cx="5761038"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Obdélník 3"/>
          <p:cNvSpPr>
            <a:spLocks noChangeArrowheads="1"/>
          </p:cNvSpPr>
          <p:nvPr/>
        </p:nvSpPr>
        <p:spPr bwMode="auto">
          <a:xfrm>
            <a:off x="971550" y="549275"/>
            <a:ext cx="73448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cs-CZ" sz="1800" b="1" dirty="0" smtClean="0">
                <a:latin typeface="Times New Roman" panose="02020603050405020304" pitchFamily="18" charset="0"/>
                <a:cs typeface="Times New Roman" panose="02020603050405020304" pitchFamily="18" charset="0"/>
              </a:rPr>
              <a:t>s</a:t>
            </a:r>
            <a:r>
              <a:rPr lang="cs-CZ" altLang="cs-CZ" sz="1800" b="1" dirty="0" err="1" smtClean="0">
                <a:latin typeface="Times New Roman" panose="02020603050405020304" pitchFamily="18" charset="0"/>
                <a:cs typeface="Times New Roman" panose="02020603050405020304" pitchFamily="18" charset="0"/>
              </a:rPr>
              <a:t>ubdu</a:t>
            </a:r>
            <a:r>
              <a:rPr lang="en-US" altLang="cs-CZ" sz="1800" b="1" dirty="0" err="1" smtClean="0">
                <a:latin typeface="Times New Roman" panose="02020603050405020304" pitchFamily="18" charset="0"/>
                <a:cs typeface="Times New Roman" panose="02020603050405020304" pitchFamily="18" charset="0"/>
              </a:rPr>
              <a:t>ction</a:t>
            </a:r>
            <a:r>
              <a:rPr lang="en-US" altLang="cs-CZ" sz="1800" b="1" dirty="0" smtClean="0">
                <a:latin typeface="Times New Roman" panose="02020603050405020304" pitchFamily="18" charset="0"/>
                <a:cs typeface="Times New Roman" panose="02020603050405020304" pitchFamily="18" charset="0"/>
              </a:rPr>
              <a:t> zone, volcanoes under sea SE of Japan</a:t>
            </a:r>
          </a:p>
          <a:p>
            <a:pPr>
              <a:spcBef>
                <a:spcPct val="0"/>
              </a:spcBef>
              <a:buFontTx/>
              <a:buNone/>
            </a:pPr>
            <a:r>
              <a:rPr lang="cs-CZ" altLang="cs-CZ" sz="1800" dirty="0" err="1" smtClean="0">
                <a:latin typeface="Times New Roman" panose="02020603050405020304" pitchFamily="18" charset="0"/>
                <a:cs typeface="Times New Roman" panose="02020603050405020304" pitchFamily="18" charset="0"/>
              </a:rPr>
              <a:t>virtu</a:t>
            </a:r>
            <a:r>
              <a:rPr lang="en-US" altLang="cs-CZ" sz="1800" dirty="0" smtClean="0">
                <a:latin typeface="Times New Roman" panose="02020603050405020304" pitchFamily="18" charset="0"/>
                <a:cs typeface="Times New Roman" panose="02020603050405020304" pitchFamily="18" charset="0"/>
              </a:rPr>
              <a:t>al deformations</a:t>
            </a:r>
            <a:endParaRPr lang="cs-CZ" altLang="cs-CZ" sz="1800" dirty="0"/>
          </a:p>
        </p:txBody>
      </p:sp>
      <p:pic>
        <p:nvPicPr>
          <p:cNvPr id="23556" name="Obrázek 4" descr="EGM08_Japonsko_Theta_vs_RI_0.3_vektory.png"/>
          <p:cNvPicPr>
            <a:picLocks noChangeAspect="1" noChangeArrowheads="1"/>
          </p:cNvPicPr>
          <p:nvPr/>
        </p:nvPicPr>
        <p:blipFill>
          <a:blip r:embed="rId3">
            <a:extLst>
              <a:ext uri="{28A0092B-C50C-407E-A947-70E740481C1C}">
                <a14:useLocalDpi xmlns:a14="http://schemas.microsoft.com/office/drawing/2010/main" val="0"/>
              </a:ext>
            </a:extLst>
          </a:blip>
          <a:srcRect b="-7748"/>
          <a:stretch>
            <a:fillRect/>
          </a:stretch>
        </p:blipFill>
        <p:spPr bwMode="auto">
          <a:xfrm>
            <a:off x="5292725" y="2427288"/>
            <a:ext cx="3698875"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ovéPole 1"/>
          <p:cNvSpPr txBox="1">
            <a:spLocks noChangeArrowheads="1"/>
          </p:cNvSpPr>
          <p:nvPr/>
        </p:nvSpPr>
        <p:spPr bwMode="auto">
          <a:xfrm>
            <a:off x="7154863" y="3978275"/>
            <a:ext cx="50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cs-CZ"/>
          </a:p>
        </p:txBody>
      </p:sp>
      <p:sp>
        <p:nvSpPr>
          <p:cNvPr id="23558" name="Rectangle 5"/>
          <p:cNvSpPr>
            <a:spLocks noChangeArrowheads="1"/>
          </p:cNvSpPr>
          <p:nvPr/>
        </p:nvSpPr>
        <p:spPr bwMode="auto">
          <a:xfrm>
            <a:off x="5775325" y="5519738"/>
            <a:ext cx="3340100"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cs-CZ" sz="1400">
                <a:latin typeface="Times New Roman" panose="02020603050405020304" pitchFamily="18" charset="0"/>
                <a:cs typeface="Times New Roman" panose="02020603050405020304" pitchFamily="18" charset="0"/>
              </a:rPr>
              <a:t>The strike angle </a:t>
            </a:r>
            <a:r>
              <a:rPr lang="en-GB" altLang="cs-CZ" sz="1400" i="1">
                <a:latin typeface="Times New Roman" panose="02020603050405020304" pitchFamily="18" charset="0"/>
                <a:cs typeface="Times New Roman" panose="02020603050405020304" pitchFamily="18" charset="0"/>
              </a:rPr>
              <a:t>θ</a:t>
            </a:r>
            <a:r>
              <a:rPr lang="en-GB" altLang="cs-CZ" sz="1400" baseline="-30000">
                <a:latin typeface="Times New Roman" panose="02020603050405020304" pitchFamily="18" charset="0"/>
                <a:cs typeface="Times New Roman" panose="02020603050405020304" pitchFamily="18" charset="0"/>
              </a:rPr>
              <a:t>S</a:t>
            </a:r>
            <a:r>
              <a:rPr lang="en-GB" altLang="cs-CZ" sz="1400" i="1">
                <a:latin typeface="Times New Roman" panose="02020603050405020304" pitchFamily="18" charset="0"/>
                <a:cs typeface="Times New Roman" panose="02020603050405020304" pitchFamily="18" charset="0"/>
              </a:rPr>
              <a:t> </a:t>
            </a:r>
            <a:r>
              <a:rPr lang="en-GB" altLang="cs-CZ" sz="1400">
                <a:latin typeface="Times New Roman" panose="02020603050405020304" pitchFamily="18" charset="0"/>
                <a:cs typeface="Times New Roman" panose="02020603050405020304" pitchFamily="18" charset="0"/>
              </a:rPr>
              <a:t>for the ratio </a:t>
            </a:r>
            <a:r>
              <a:rPr lang="en-GB" altLang="cs-CZ" sz="1400" i="1">
                <a:latin typeface="Times New Roman" panose="02020603050405020304" pitchFamily="18" charset="0"/>
                <a:cs typeface="Times New Roman" panose="02020603050405020304" pitchFamily="18" charset="0"/>
              </a:rPr>
              <a:t>I &gt; </a:t>
            </a:r>
            <a:r>
              <a:rPr lang="en-GB" altLang="cs-CZ" sz="1400">
                <a:latin typeface="Times New Roman" panose="02020603050405020304" pitchFamily="18" charset="0"/>
                <a:cs typeface="Times New Roman" panose="02020603050405020304" pitchFamily="18" charset="0"/>
              </a:rPr>
              <a:t>0.3. </a:t>
            </a:r>
            <a:endParaRPr lang="en-GB" altLang="cs-CZ" sz="14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ovéPole 1"/>
          <p:cNvSpPr txBox="1">
            <a:spLocks noChangeArrowheads="1"/>
          </p:cNvSpPr>
          <p:nvPr/>
        </p:nvSpPr>
        <p:spPr bwMode="auto">
          <a:xfrm>
            <a:off x="6300788" y="188913"/>
            <a:ext cx="18133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cs-CZ" sz="1800" dirty="0"/>
              <a:t>Mt </a:t>
            </a:r>
            <a:r>
              <a:rPr lang="en-US" altLang="cs-CZ" sz="1800" dirty="0" err="1"/>
              <a:t>Olymp</a:t>
            </a:r>
            <a:r>
              <a:rPr lang="en-US" altLang="cs-CZ" sz="1800" dirty="0"/>
              <a:t>, Mars</a:t>
            </a:r>
          </a:p>
          <a:p>
            <a:pPr>
              <a:spcBef>
                <a:spcPct val="0"/>
              </a:spcBef>
              <a:buFontTx/>
              <a:buNone/>
            </a:pPr>
            <a:r>
              <a:rPr lang="en-US" altLang="cs-CZ" sz="1800" dirty="0"/>
              <a:t>Marty et al, </a:t>
            </a:r>
          </a:p>
          <a:p>
            <a:pPr>
              <a:spcBef>
                <a:spcPct val="0"/>
              </a:spcBef>
              <a:buFontTx/>
              <a:buNone/>
            </a:pPr>
            <a:r>
              <a:rPr lang="en-US" altLang="cs-CZ" sz="1800" dirty="0" smtClean="0"/>
              <a:t>potential to </a:t>
            </a:r>
            <a:r>
              <a:rPr lang="en-US" altLang="cs-CZ" sz="1800" dirty="0"/>
              <a:t>95</a:t>
            </a:r>
            <a:endParaRPr lang="cs-CZ" altLang="cs-CZ" sz="1800" dirty="0"/>
          </a:p>
        </p:txBody>
      </p:sp>
      <p:pic>
        <p:nvPicPr>
          <p:cNvPr id="26627"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88913"/>
            <a:ext cx="4564062"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Obrázek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3813" y="3068638"/>
            <a:ext cx="4932362"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2" name="Obdélník 1"/>
          <p:cNvSpPr/>
          <p:nvPr/>
        </p:nvSpPr>
        <p:spPr>
          <a:xfrm>
            <a:off x="1907704" y="3789040"/>
            <a:ext cx="5976664" cy="1477328"/>
          </a:xfrm>
          <a:prstGeom prst="rect">
            <a:avLst/>
          </a:prstGeom>
        </p:spPr>
        <p:txBody>
          <a:bodyPr wrap="square">
            <a:spAutoFit/>
          </a:bodyPr>
          <a:lstStyle/>
          <a:p>
            <a:pPr>
              <a:defRPr/>
            </a:pPr>
            <a:r>
              <a:rPr lang="en-US" sz="4000" b="1" dirty="0">
                <a:solidFill>
                  <a:schemeClr val="bg1"/>
                </a:solidFill>
                <a:latin typeface="Times New Roman" panose="02020603050405020304" pitchFamily="18" charset="0"/>
                <a:cs typeface="Times New Roman" panose="02020603050405020304" pitchFamily="18" charset="0"/>
              </a:rPr>
              <a:t>Volcanoes in Antarctica </a:t>
            </a:r>
            <a:endParaRPr lang="en-US" sz="4000" b="1" dirty="0" smtClean="0">
              <a:solidFill>
                <a:schemeClr val="bg1"/>
              </a:solidFill>
              <a:latin typeface="Times New Roman" panose="02020603050405020304" pitchFamily="18" charset="0"/>
              <a:cs typeface="Times New Roman" panose="02020603050405020304" pitchFamily="18" charset="0"/>
            </a:endParaRPr>
          </a:p>
          <a:p>
            <a:pPr>
              <a:defRPr/>
            </a:pPr>
            <a:r>
              <a:rPr lang="en-US" sz="3200" b="1" dirty="0" smtClean="0">
                <a:solidFill>
                  <a:schemeClr val="bg1"/>
                </a:solidFill>
                <a:latin typeface="Times New Roman" panose="02020603050405020304" pitchFamily="18" charset="0"/>
                <a:cs typeface="Times New Roman" panose="02020603050405020304" pitchFamily="18" charset="0"/>
              </a:rPr>
              <a:t>       known and </a:t>
            </a:r>
            <a:r>
              <a:rPr lang="en-US" sz="3200" b="1" dirty="0">
                <a:solidFill>
                  <a:schemeClr val="bg1"/>
                </a:solidFill>
                <a:latin typeface="Times New Roman" panose="02020603050405020304" pitchFamily="18" charset="0"/>
                <a:cs typeface="Times New Roman" panose="02020603050405020304" pitchFamily="18" charset="0"/>
              </a:rPr>
              <a:t>suspected</a:t>
            </a:r>
          </a:p>
          <a:p>
            <a:pPr>
              <a:defRPr/>
            </a:pP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0127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1259632" y="476672"/>
            <a:ext cx="6852289" cy="5756289"/>
          </a:xfrm>
          <a:prstGeom prst="rect">
            <a:avLst/>
          </a:prstGeom>
        </p:spPr>
      </p:pic>
    </p:spTree>
    <p:extLst>
      <p:ext uri="{BB962C8B-B14F-4D97-AF65-F5344CB8AC3E}">
        <p14:creationId xmlns:p14="http://schemas.microsoft.com/office/powerpoint/2010/main" val="42142190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323527" y="361403"/>
            <a:ext cx="4089400" cy="2479040"/>
          </a:xfrm>
          <a:prstGeom prst="rect">
            <a:avLst/>
          </a:prstGeom>
        </p:spPr>
      </p:pic>
      <p:pic>
        <p:nvPicPr>
          <p:cNvPr id="3" name="Obrázek 2"/>
          <p:cNvPicPr/>
          <p:nvPr/>
        </p:nvPicPr>
        <p:blipFill rotWithShape="1">
          <a:blip r:embed="rId3" cstate="print">
            <a:extLst>
              <a:ext uri="{28A0092B-C50C-407E-A947-70E740481C1C}">
                <a14:useLocalDpi xmlns:a14="http://schemas.microsoft.com/office/drawing/2010/main" val="0"/>
              </a:ext>
            </a:extLst>
          </a:blip>
          <a:srcRect t="8123"/>
          <a:stretch/>
        </p:blipFill>
        <p:spPr bwMode="auto">
          <a:xfrm>
            <a:off x="4788024" y="476085"/>
            <a:ext cx="3780790" cy="2228850"/>
          </a:xfrm>
          <a:prstGeom prst="rect">
            <a:avLst/>
          </a:prstGeom>
          <a:ln>
            <a:noFill/>
          </a:ln>
          <a:extLst>
            <a:ext uri="{53640926-AAD7-44D8-BBD7-CCE9431645EC}">
              <a14:shadowObscured xmlns:a14="http://schemas.microsoft.com/office/drawing/2010/main"/>
            </a:ext>
          </a:extLst>
        </p:spPr>
      </p:pic>
      <p:sp>
        <p:nvSpPr>
          <p:cNvPr id="4" name="Obdélník 3"/>
          <p:cNvSpPr/>
          <p:nvPr/>
        </p:nvSpPr>
        <p:spPr>
          <a:xfrm>
            <a:off x="2286000" y="2967335"/>
            <a:ext cx="4572000" cy="923330"/>
          </a:xfrm>
          <a:prstGeom prst="rect">
            <a:avLst/>
          </a:prstGeom>
        </p:spPr>
        <p:txBody>
          <a:bodyPr>
            <a:spAutoFit/>
          </a:bodyPr>
          <a:lstStyle/>
          <a:p>
            <a:r>
              <a:rPr lang="en-US" dirty="0" err="1">
                <a:solidFill>
                  <a:srgbClr val="000000"/>
                </a:solidFill>
                <a:latin typeface="Times New Roman" panose="02020603050405020304" pitchFamily="18" charset="0"/>
                <a:ea typeface="Calibri" panose="020F0502020204030204" pitchFamily="34" charset="0"/>
              </a:rPr>
              <a:t>Bedmap</a:t>
            </a:r>
            <a:r>
              <a:rPr lang="en-US" dirty="0">
                <a:solidFill>
                  <a:srgbClr val="000000"/>
                </a:solidFill>
                <a:latin typeface="Times New Roman" panose="02020603050405020304" pitchFamily="18" charset="0"/>
                <a:ea typeface="Calibri" panose="020F0502020204030204" pitchFamily="34" charset="0"/>
              </a:rPr>
              <a:t> 2 for the Executive Comm. Range with Mt Sidley (the largest mountain </a:t>
            </a:r>
            <a:r>
              <a:rPr lang="en-US" dirty="0">
                <a:solidFill>
                  <a:srgbClr val="00B0F0"/>
                </a:solidFill>
                <a:latin typeface="Times New Roman" panose="02020603050405020304" pitchFamily="18" charset="0"/>
                <a:ea typeface="Calibri" panose="020F0502020204030204" pitchFamily="34" charset="0"/>
              </a:rPr>
              <a:t>in </a:t>
            </a:r>
            <a:r>
              <a:rPr lang="en-US" dirty="0" err="1" smtClean="0">
                <a:solidFill>
                  <a:srgbClr val="00B0F0"/>
                </a:solidFill>
                <a:latin typeface="Times New Roman" panose="02020603050405020304" pitchFamily="18" charset="0"/>
                <a:ea typeface="Calibri" panose="020F0502020204030204" pitchFamily="34" charset="0"/>
              </a:rPr>
              <a:t>th</a:t>
            </a:r>
            <a:r>
              <a:rPr lang="cs-CZ" dirty="0" smtClean="0">
                <a:solidFill>
                  <a:srgbClr val="00B0F0"/>
                </a:solidFill>
                <a:latin typeface="Times New Roman" panose="02020603050405020304" pitchFamily="18" charset="0"/>
                <a:ea typeface="Calibri" panose="020F0502020204030204" pitchFamily="34" charset="0"/>
              </a:rPr>
              <a:t>e</a:t>
            </a:r>
            <a:r>
              <a:rPr lang="en-US" dirty="0" smtClean="0">
                <a:solidFill>
                  <a:srgbClr val="00B0F0"/>
                </a:solidFill>
                <a:latin typeface="Times New Roman" panose="02020603050405020304" pitchFamily="18" charset="0"/>
                <a:ea typeface="Calibri" panose="020F0502020204030204" pitchFamily="34" charset="0"/>
              </a:rPr>
              <a:t> picture</a:t>
            </a:r>
            <a:r>
              <a:rPr lang="cs-CZ" dirty="0" smtClean="0">
                <a:solidFill>
                  <a:srgbClr val="00B0F0"/>
                </a:solidFill>
                <a:latin typeface="Times New Roman" panose="02020603050405020304" pitchFamily="18" charset="0"/>
                <a:ea typeface="Calibri" panose="020F0502020204030204" pitchFamily="34" charset="0"/>
              </a:rPr>
              <a:t> </a:t>
            </a:r>
            <a:r>
              <a:rPr lang="cs-CZ" dirty="0" err="1" smtClean="0">
                <a:solidFill>
                  <a:srgbClr val="00B0F0"/>
                </a:solidFill>
                <a:latin typeface="Times New Roman" panose="02020603050405020304" pitchFamily="18" charset="0"/>
                <a:ea typeface="Calibri" panose="020F0502020204030204" pitchFamily="34" charset="0"/>
              </a:rPr>
              <a:t>right</a:t>
            </a:r>
            <a:r>
              <a:rPr lang="cs-CZ" dirty="0" smtClean="0">
                <a:solidFill>
                  <a:srgbClr val="00B0F0"/>
                </a:solidFill>
                <a:latin typeface="Times New Roman" panose="02020603050405020304" pitchFamily="18" charset="0"/>
                <a:ea typeface="Calibri" panose="020F0502020204030204" pitchFamily="34" charset="0"/>
              </a:rPr>
              <a:t> up</a:t>
            </a:r>
            <a:r>
              <a:rPr lang="en-US" dirty="0" smtClean="0">
                <a:solidFill>
                  <a:srgbClr val="000000"/>
                </a:solidFill>
                <a:latin typeface="Times New Roman" panose="02020603050405020304" pitchFamily="18" charset="0"/>
                <a:ea typeface="Calibri" panose="020F0502020204030204" pitchFamily="34" charset="0"/>
              </a:rPr>
              <a:t>) </a:t>
            </a:r>
            <a:r>
              <a:rPr lang="en-US" dirty="0">
                <a:solidFill>
                  <a:srgbClr val="000000"/>
                </a:solidFill>
                <a:latin typeface="Times New Roman" panose="02020603050405020304" pitchFamily="18" charset="0"/>
                <a:ea typeface="Calibri" panose="020F0502020204030204" pitchFamily="34" charset="0"/>
              </a:rPr>
              <a:t>[m </a:t>
            </a:r>
            <a:r>
              <a:rPr lang="en-US" dirty="0" err="1">
                <a:solidFill>
                  <a:srgbClr val="000000"/>
                </a:solidFill>
                <a:latin typeface="Times New Roman" panose="02020603050405020304" pitchFamily="18" charset="0"/>
                <a:ea typeface="Calibri" panose="020F0502020204030204" pitchFamily="34" charset="0"/>
              </a:rPr>
              <a:t>asl</a:t>
            </a:r>
            <a:r>
              <a:rPr lang="en-US" dirty="0">
                <a:solidFill>
                  <a:srgbClr val="000000"/>
                </a:solidFill>
                <a:latin typeface="Times New Roman" panose="02020603050405020304" pitchFamily="18" charset="0"/>
                <a:ea typeface="Calibri" panose="020F0502020204030204" pitchFamily="34" charset="0"/>
              </a:rPr>
              <a:t>]. </a:t>
            </a:r>
            <a:endParaRPr lang="cs-CZ" dirty="0"/>
          </a:p>
        </p:txBody>
      </p:sp>
      <p:sp>
        <p:nvSpPr>
          <p:cNvPr id="5" name="Obdélník 4"/>
          <p:cNvSpPr/>
          <p:nvPr/>
        </p:nvSpPr>
        <p:spPr>
          <a:xfrm>
            <a:off x="3934646" y="3244334"/>
            <a:ext cx="1274708" cy="369332"/>
          </a:xfrm>
          <a:prstGeom prst="rect">
            <a:avLst/>
          </a:prstGeom>
        </p:spPr>
        <p:txBody>
          <a:bodyPr wrap="none">
            <a:spAutoFit/>
          </a:bodyPr>
          <a:lstStyle/>
          <a:p>
            <a:r>
              <a:rPr lang="cs-CZ" dirty="0">
                <a:hlinkClick r:id="rId4"/>
              </a:rPr>
              <a:t>VŠB-TUO</a:t>
            </a:r>
            <a:r>
              <a:rPr lang="cs-CZ" dirty="0"/>
              <a:t> </a:t>
            </a:r>
          </a:p>
        </p:txBody>
      </p:sp>
      <p:pic>
        <p:nvPicPr>
          <p:cNvPr id="1027" name="Picture 3" descr="Mount Sidley, in Marie Byrd Land, is the last volcano that rises above the surface of the ice. Seismologists has detected new volcanic activity under the ice about 60 kilometers away. (Washington Univers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328" y="3988422"/>
            <a:ext cx="5400601" cy="30355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5752923" y="4221088"/>
            <a:ext cx="326044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chemeClr val="tx1"/>
                </a:solidFill>
                <a:effectLst/>
                <a:latin typeface="Arial" panose="020B0604020202020204" pitchFamily="34" charset="0"/>
              </a:rPr>
              <a:t>Mount </a:t>
            </a:r>
            <a:r>
              <a:rPr kumimoji="0" lang="cs-CZ" altLang="cs-CZ" sz="1800" b="0" i="0" u="none" strike="noStrike" cap="none" normalizeH="0" baseline="0" dirty="0" err="1" smtClean="0">
                <a:ln>
                  <a:noFill/>
                </a:ln>
                <a:solidFill>
                  <a:schemeClr val="tx1"/>
                </a:solidFill>
                <a:effectLst/>
                <a:latin typeface="Arial" panose="020B0604020202020204" pitchFamily="34" charset="0"/>
              </a:rPr>
              <a:t>Sidley</a:t>
            </a:r>
            <a:r>
              <a:rPr kumimoji="0" lang="cs-CZ" altLang="cs-CZ" sz="1800" b="0" i="0" u="none" strike="noStrike" cap="none" normalizeH="0" baseline="0" dirty="0" smtClean="0">
                <a:ln>
                  <a:noFill/>
                </a:ln>
                <a:solidFill>
                  <a:schemeClr val="tx1"/>
                </a:solidFill>
                <a:effectLst/>
                <a:latin typeface="Arial" panose="020B0604020202020204" pitchFamily="34" charset="0"/>
              </a:rPr>
              <a:t>, in Marie </a:t>
            </a:r>
            <a:r>
              <a:rPr kumimoji="0" lang="cs-CZ" altLang="cs-CZ" sz="1800" b="0" i="0" u="none" strike="noStrike" cap="none" normalizeH="0" baseline="0" dirty="0" err="1" smtClean="0">
                <a:ln>
                  <a:noFill/>
                </a:ln>
                <a:solidFill>
                  <a:schemeClr val="tx1"/>
                </a:solidFill>
                <a:effectLst/>
                <a:latin typeface="Arial" panose="020B0604020202020204" pitchFamily="34" charset="0"/>
              </a:rPr>
              <a:t>Byrd</a:t>
            </a:r>
            <a:r>
              <a:rPr kumimoji="0" lang="cs-CZ" altLang="cs-CZ" sz="1800" b="0" i="0" u="none" strike="noStrike" cap="none" normalizeH="0" baseline="0" dirty="0" smtClean="0">
                <a:ln>
                  <a:noFill/>
                </a:ln>
                <a:solidFill>
                  <a:schemeClr val="tx1"/>
                </a:solidFill>
                <a:effectLst/>
                <a:latin typeface="Arial" panose="020B0604020202020204" pitchFamily="34" charset="0"/>
              </a:rPr>
              <a:t> Land, </a:t>
            </a:r>
            <a:r>
              <a:rPr kumimoji="0" lang="cs-CZ" altLang="cs-CZ" sz="1800" b="0" i="0" u="none" strike="noStrike" cap="none" normalizeH="0" baseline="0" dirty="0" err="1" smtClean="0">
                <a:ln>
                  <a:noFill/>
                </a:ln>
                <a:solidFill>
                  <a:schemeClr val="tx1"/>
                </a:solidFill>
                <a:effectLst/>
                <a:latin typeface="Arial" panose="020B0604020202020204" pitchFamily="34" charset="0"/>
              </a:rPr>
              <a:t>is</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the</a:t>
            </a:r>
            <a:r>
              <a:rPr kumimoji="0" lang="cs-CZ" altLang="cs-CZ" sz="1800" b="0" i="0" u="none" strike="noStrike" cap="none" normalizeH="0" baseline="0" dirty="0" smtClean="0">
                <a:ln>
                  <a:noFill/>
                </a:ln>
                <a:solidFill>
                  <a:schemeClr val="tx1"/>
                </a:solidFill>
                <a:effectLst/>
                <a:latin typeface="Arial" panose="020B0604020202020204" pitchFamily="34" charset="0"/>
              </a:rPr>
              <a:t> la</a:t>
            </a:r>
            <a:r>
              <a:rPr kumimoji="0" lang="en-US" altLang="cs-CZ" sz="1800" b="0" i="0" u="none" strike="noStrike" cap="none" normalizeH="0" baseline="0" dirty="0" err="1" smtClean="0">
                <a:ln>
                  <a:noFill/>
                </a:ln>
                <a:solidFill>
                  <a:schemeClr val="tx1"/>
                </a:solidFill>
                <a:effectLst/>
                <a:latin typeface="Arial" panose="020B0604020202020204" pitchFamily="34" charset="0"/>
              </a:rPr>
              <a:t>rge</a:t>
            </a:r>
            <a:r>
              <a:rPr kumimoji="0" lang="cs-CZ" altLang="cs-CZ" sz="1800" b="0" i="0" u="none" strike="noStrike" cap="none" normalizeH="0" baseline="0" dirty="0" smtClean="0">
                <a:ln>
                  <a:noFill/>
                </a:ln>
                <a:solidFill>
                  <a:schemeClr val="tx1"/>
                </a:solidFill>
                <a:effectLst/>
                <a:latin typeface="Arial" panose="020B0604020202020204" pitchFamily="34" charset="0"/>
              </a:rPr>
              <a:t>st </a:t>
            </a:r>
            <a:r>
              <a:rPr kumimoji="0" lang="cs-CZ" altLang="cs-CZ" sz="1800" b="0" i="0" u="none" strike="noStrike" cap="none" normalizeH="0" baseline="0" dirty="0" err="1" smtClean="0">
                <a:ln>
                  <a:noFill/>
                </a:ln>
                <a:solidFill>
                  <a:schemeClr val="tx1"/>
                </a:solidFill>
                <a:effectLst/>
                <a:latin typeface="Arial" panose="020B0604020202020204" pitchFamily="34" charset="0"/>
              </a:rPr>
              <a:t>volcano</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that</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rises</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above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surface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of</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ice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Seismologists</a:t>
            </a:r>
            <a:r>
              <a:rPr kumimoji="0" lang="cs-CZ" altLang="cs-CZ" sz="1800" b="0" i="0" u="none" strike="noStrike" cap="none" normalizeH="0" baseline="0" dirty="0" smtClean="0">
                <a:ln>
                  <a:noFill/>
                </a:ln>
                <a:solidFill>
                  <a:schemeClr val="tx1"/>
                </a:solidFill>
                <a:effectLst/>
                <a:latin typeface="Arial" panose="020B0604020202020204" pitchFamily="34" charset="0"/>
              </a:rPr>
              <a:t> has </a:t>
            </a:r>
            <a:r>
              <a:rPr kumimoji="0" lang="cs-CZ" altLang="cs-CZ" sz="1800" b="0" i="0" u="none" strike="noStrike" cap="none" normalizeH="0" baseline="0" dirty="0" err="1" smtClean="0">
                <a:ln>
                  <a:noFill/>
                </a:ln>
                <a:solidFill>
                  <a:schemeClr val="tx1"/>
                </a:solidFill>
                <a:effectLst/>
                <a:latin typeface="Arial" panose="020B0604020202020204" pitchFamily="34" charset="0"/>
              </a:rPr>
              <a:t>detected</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new</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volcanic</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activity</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under</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ice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about</a:t>
            </a:r>
            <a:r>
              <a:rPr kumimoji="0" lang="cs-CZ" altLang="cs-CZ" sz="1800" b="0" i="0" u="none" strike="noStrike" cap="none" normalizeH="0" baseline="0" dirty="0" smtClean="0">
                <a:ln>
                  <a:noFill/>
                </a:ln>
                <a:solidFill>
                  <a:schemeClr val="tx1"/>
                </a:solidFill>
                <a:effectLst/>
                <a:latin typeface="Arial" panose="020B0604020202020204" pitchFamily="34" charset="0"/>
              </a:rPr>
              <a:t> 60 k</a:t>
            </a:r>
            <a:r>
              <a:rPr kumimoji="0" lang="en-US" altLang="cs-CZ" sz="1800" b="0" i="0" u="none" strike="noStrike" cap="none" normalizeH="0" baseline="0" dirty="0" smtClean="0">
                <a:ln>
                  <a:noFill/>
                </a:ln>
                <a:solidFill>
                  <a:schemeClr val="tx1"/>
                </a:solidFill>
                <a:effectLst/>
                <a:latin typeface="Arial" panose="020B0604020202020204" pitchFamily="34" charset="0"/>
              </a:rPr>
              <a:t>m</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away</a:t>
            </a:r>
            <a:r>
              <a:rPr kumimoji="0" lang="cs-CZ" altLang="cs-CZ" sz="1800" b="0" i="0" u="none" strike="noStrike" cap="none" normalizeH="0" baseline="0" dirty="0" smtClean="0">
                <a:ln>
                  <a:noFill/>
                </a:ln>
                <a:solidFill>
                  <a:schemeClr val="tx1"/>
                </a:solidFill>
                <a:effectLst/>
                <a:latin typeface="Arial" panose="020B0604020202020204" pitchFamily="34" charset="0"/>
              </a:rPr>
              <a:t>. (Washington University) </a:t>
            </a:r>
          </a:p>
        </p:txBody>
      </p:sp>
    </p:spTree>
    <p:extLst>
      <p:ext uri="{BB962C8B-B14F-4D97-AF65-F5344CB8AC3E}">
        <p14:creationId xmlns:p14="http://schemas.microsoft.com/office/powerpoint/2010/main" val="22081289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2627784" y="3645024"/>
            <a:ext cx="4121150" cy="2647315"/>
          </a:xfrm>
          <a:prstGeom prst="rect">
            <a:avLst/>
          </a:prstGeom>
        </p:spPr>
      </p:pic>
      <p:pic>
        <p:nvPicPr>
          <p:cNvPr id="3" name="Obrázek 2"/>
          <p:cNvPicPr/>
          <p:nvPr/>
        </p:nvPicPr>
        <p:blipFill>
          <a:blip r:embed="rId3" cstate="print">
            <a:extLst>
              <a:ext uri="{28A0092B-C50C-407E-A947-70E740481C1C}">
                <a14:useLocalDpi xmlns:a14="http://schemas.microsoft.com/office/drawing/2010/main" val="0"/>
              </a:ext>
            </a:extLst>
          </a:blip>
          <a:stretch>
            <a:fillRect/>
          </a:stretch>
        </p:blipFill>
        <p:spPr>
          <a:xfrm>
            <a:off x="2561109" y="764704"/>
            <a:ext cx="4187825" cy="2654300"/>
          </a:xfrm>
          <a:prstGeom prst="rect">
            <a:avLst/>
          </a:prstGeom>
        </p:spPr>
      </p:pic>
    </p:spTree>
    <p:extLst>
      <p:ext uri="{BB962C8B-B14F-4D97-AF65-F5344CB8AC3E}">
        <p14:creationId xmlns:p14="http://schemas.microsoft.com/office/powerpoint/2010/main" val="16101976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323528" y="260648"/>
            <a:ext cx="4394200" cy="2699385"/>
          </a:xfrm>
          <a:prstGeom prst="rect">
            <a:avLst/>
          </a:prstGeom>
        </p:spPr>
      </p:pic>
      <p:pic>
        <p:nvPicPr>
          <p:cNvPr id="3" name="Obrázek 2"/>
          <p:cNvPicPr/>
          <p:nvPr/>
        </p:nvPicPr>
        <p:blipFill>
          <a:blip r:embed="rId3" cstate="print">
            <a:extLst>
              <a:ext uri="{28A0092B-C50C-407E-A947-70E740481C1C}">
                <a14:useLocalDpi xmlns:a14="http://schemas.microsoft.com/office/drawing/2010/main" val="0"/>
              </a:ext>
            </a:extLst>
          </a:blip>
          <a:stretch>
            <a:fillRect/>
          </a:stretch>
        </p:blipFill>
        <p:spPr>
          <a:xfrm>
            <a:off x="4139952" y="2924944"/>
            <a:ext cx="4477985" cy="3638773"/>
          </a:xfrm>
          <a:prstGeom prst="rect">
            <a:avLst/>
          </a:prstGeom>
        </p:spPr>
      </p:pic>
    </p:spTree>
    <p:extLst>
      <p:ext uri="{BB962C8B-B14F-4D97-AF65-F5344CB8AC3E}">
        <p14:creationId xmlns:p14="http://schemas.microsoft.com/office/powerpoint/2010/main" val="23773597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07704" y="3789040"/>
            <a:ext cx="5976664" cy="1477328"/>
          </a:xfrm>
          <a:prstGeom prst="rect">
            <a:avLst/>
          </a:prstGeom>
        </p:spPr>
        <p:txBody>
          <a:bodyPr wrap="square">
            <a:spAutoFit/>
          </a:bodyPr>
          <a:lstStyle/>
          <a:p>
            <a:pPr>
              <a:defRPr/>
            </a:pPr>
            <a:r>
              <a:rPr lang="en-US" sz="4000" b="1" dirty="0">
                <a:solidFill>
                  <a:schemeClr val="bg1"/>
                </a:solidFill>
                <a:latin typeface="Times New Roman" panose="02020603050405020304" pitchFamily="18" charset="0"/>
                <a:cs typeface="Times New Roman" panose="02020603050405020304" pitchFamily="18" charset="0"/>
              </a:rPr>
              <a:t>Volcanoes in Antarctica </a:t>
            </a:r>
            <a:endParaRPr lang="en-US" sz="4000" b="1" dirty="0" smtClean="0">
              <a:solidFill>
                <a:schemeClr val="bg1"/>
              </a:solidFill>
              <a:latin typeface="Times New Roman" panose="02020603050405020304" pitchFamily="18" charset="0"/>
              <a:cs typeface="Times New Roman" panose="02020603050405020304" pitchFamily="18" charset="0"/>
            </a:endParaRPr>
          </a:p>
          <a:p>
            <a:pPr>
              <a:defRPr/>
            </a:pPr>
            <a:r>
              <a:rPr lang="en-US" sz="3200" b="1" dirty="0" smtClean="0">
                <a:solidFill>
                  <a:schemeClr val="bg1"/>
                </a:solidFill>
                <a:latin typeface="Times New Roman" panose="02020603050405020304" pitchFamily="18" charset="0"/>
                <a:cs typeface="Times New Roman" panose="02020603050405020304" pitchFamily="18" charset="0"/>
              </a:rPr>
              <a:t>       known and </a:t>
            </a:r>
            <a:r>
              <a:rPr lang="en-US" sz="3200" b="1" dirty="0">
                <a:solidFill>
                  <a:schemeClr val="bg1"/>
                </a:solidFill>
                <a:latin typeface="Times New Roman" panose="02020603050405020304" pitchFamily="18" charset="0"/>
                <a:cs typeface="Times New Roman" panose="02020603050405020304" pitchFamily="18" charset="0"/>
              </a:rPr>
              <a:t>suspected</a:t>
            </a:r>
          </a:p>
          <a:p>
            <a:pPr>
              <a:defRPr/>
            </a:pPr>
            <a:endParaRPr lang="en-US" b="1" dirty="0">
              <a:latin typeface="Times New Roman" panose="02020603050405020304" pitchFamily="18" charset="0"/>
              <a:cs typeface="Times New Roman" panose="02020603050405020304" pitchFamily="18" charset="0"/>
            </a:endParaRPr>
          </a:p>
        </p:txBody>
      </p:sp>
      <p:pic>
        <p:nvPicPr>
          <p:cNvPr id="3" name="Obrázek 2"/>
          <p:cNvPicPr/>
          <p:nvPr/>
        </p:nvPicPr>
        <p:blipFill>
          <a:blip r:embed="rId2" cstate="print">
            <a:extLst>
              <a:ext uri="{28A0092B-C50C-407E-A947-70E740481C1C}">
                <a14:useLocalDpi xmlns:a14="http://schemas.microsoft.com/office/drawing/2010/main" val="0"/>
              </a:ext>
            </a:extLst>
          </a:blip>
          <a:stretch>
            <a:fillRect/>
          </a:stretch>
        </p:blipFill>
        <p:spPr>
          <a:xfrm>
            <a:off x="3988737" y="1916832"/>
            <a:ext cx="5137150" cy="4810125"/>
          </a:xfrm>
          <a:prstGeom prst="rect">
            <a:avLst/>
          </a:prstGeom>
        </p:spPr>
      </p:pic>
      <p:pic>
        <p:nvPicPr>
          <p:cNvPr id="4" name="Obrázek 3"/>
          <p:cNvPicPr/>
          <p:nvPr/>
        </p:nvPicPr>
        <p:blipFill>
          <a:blip r:embed="rId3" cstate="print">
            <a:extLst>
              <a:ext uri="{28A0092B-C50C-407E-A947-70E740481C1C}">
                <a14:useLocalDpi xmlns:a14="http://schemas.microsoft.com/office/drawing/2010/main" val="0"/>
              </a:ext>
            </a:extLst>
          </a:blip>
          <a:stretch>
            <a:fillRect/>
          </a:stretch>
        </p:blipFill>
        <p:spPr>
          <a:xfrm>
            <a:off x="0" y="116632"/>
            <a:ext cx="4989830" cy="4001135"/>
          </a:xfrm>
          <a:prstGeom prst="rect">
            <a:avLst/>
          </a:prstGeom>
        </p:spPr>
      </p:pic>
      <p:pic>
        <p:nvPicPr>
          <p:cNvPr id="5" name="Obrázek 4"/>
          <p:cNvPicPr>
            <a:picLocks noChangeAspect="1"/>
          </p:cNvPicPr>
          <p:nvPr/>
        </p:nvPicPr>
        <p:blipFill rotWithShape="1">
          <a:blip r:embed="rId4" cstate="print">
            <a:extLst>
              <a:ext uri="{28A0092B-C50C-407E-A947-70E740481C1C}">
                <a14:useLocalDpi xmlns:a14="http://schemas.microsoft.com/office/drawing/2010/main" val="0"/>
              </a:ext>
            </a:extLst>
          </a:blip>
          <a:srcRect t="8667" r="18565"/>
          <a:stretch/>
        </p:blipFill>
        <p:spPr>
          <a:xfrm>
            <a:off x="5148064" y="291529"/>
            <a:ext cx="1104975" cy="1089968"/>
          </a:xfrm>
          <a:prstGeom prst="rect">
            <a:avLst/>
          </a:prstGeom>
        </p:spPr>
      </p:pic>
      <p:pic>
        <p:nvPicPr>
          <p:cNvPr id="6" name="Obrázek 5"/>
          <p:cNvPicPr/>
          <p:nvPr/>
        </p:nvPicPr>
        <p:blipFill rotWithShape="1">
          <a:blip r:embed="rId5" cstate="print">
            <a:extLst>
              <a:ext uri="{28A0092B-C50C-407E-A947-70E740481C1C}">
                <a14:useLocalDpi xmlns:a14="http://schemas.microsoft.com/office/drawing/2010/main" val="0"/>
              </a:ext>
            </a:extLst>
          </a:blip>
          <a:srcRect t="4876"/>
          <a:stretch/>
        </p:blipFill>
        <p:spPr bwMode="auto">
          <a:xfrm>
            <a:off x="539552" y="4293096"/>
            <a:ext cx="3027725" cy="2348880"/>
          </a:xfrm>
          <a:prstGeom prst="rect">
            <a:avLst/>
          </a:prstGeom>
          <a:ln>
            <a:noFill/>
          </a:ln>
          <a:extLst>
            <a:ext uri="{53640926-AAD7-44D8-BBD7-CCE9431645EC}">
              <a14:shadowObscured xmlns:a14="http://schemas.microsoft.com/office/drawing/2010/main"/>
            </a:ext>
          </a:extLst>
        </p:spPr>
      </p:pic>
      <p:sp>
        <p:nvSpPr>
          <p:cNvPr id="7" name="TextovéPole 6"/>
          <p:cNvSpPr txBox="1"/>
          <p:nvPr/>
        </p:nvSpPr>
        <p:spPr>
          <a:xfrm>
            <a:off x="6557312" y="513347"/>
            <a:ext cx="2351926" cy="646331"/>
          </a:xfrm>
          <a:prstGeom prst="rect">
            <a:avLst/>
          </a:prstGeom>
          <a:noFill/>
        </p:spPr>
        <p:txBody>
          <a:bodyPr wrap="none" rtlCol="0">
            <a:spAutoFit/>
          </a:bodyPr>
          <a:lstStyle/>
          <a:p>
            <a:r>
              <a:rPr lang="en-US" dirty="0" smtClean="0"/>
              <a:t>Subglacial volcanoes</a:t>
            </a:r>
          </a:p>
          <a:p>
            <a:r>
              <a:rPr lang="en-US" dirty="0" smtClean="0"/>
              <a:t>Pod</a:t>
            </a:r>
            <a:r>
              <a:rPr lang="cs-CZ" dirty="0" smtClean="0"/>
              <a:t>ledovcové sopky</a:t>
            </a:r>
            <a:endParaRPr lang="cs-CZ" dirty="0"/>
          </a:p>
        </p:txBody>
      </p:sp>
    </p:spTree>
    <p:extLst>
      <p:ext uri="{BB962C8B-B14F-4D97-AF65-F5344CB8AC3E}">
        <p14:creationId xmlns:p14="http://schemas.microsoft.com/office/powerpoint/2010/main" val="31012105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82000">
              <a:schemeClr val="accent2">
                <a:lumMod val="60000"/>
                <a:lumOff val="40000"/>
              </a:schemeClr>
            </a:gs>
            <a:gs pos="48000">
              <a:srgbClr val="E0F1F2">
                <a:alpha val="96160"/>
              </a:srgbClr>
            </a:gs>
            <a:gs pos="81000">
              <a:srgbClr val="75C0C6">
                <a:alpha val="93520"/>
              </a:srgbClr>
            </a:gs>
            <a:gs pos="100000">
              <a:srgbClr val="75C0C6">
                <a:alpha val="92000"/>
              </a:srgbClr>
            </a:gs>
          </a:gsLst>
          <a:lin ang="5400000" scaled="1"/>
        </a:gradFill>
        <a:effectLst/>
      </p:bgPr>
    </p:bg>
    <p:spTree>
      <p:nvGrpSpPr>
        <p:cNvPr id="1" name=""/>
        <p:cNvGrpSpPr/>
        <p:nvPr/>
      </p:nvGrpSpPr>
      <p:grpSpPr>
        <a:xfrm>
          <a:off x="0" y="0"/>
          <a:ext cx="0" cy="0"/>
          <a:chOff x="0" y="0"/>
          <a:chExt cx="0" cy="0"/>
        </a:xfrm>
      </p:grpSpPr>
      <p:sp>
        <p:nvSpPr>
          <p:cNvPr id="2" name="TextovéPole 1"/>
          <p:cNvSpPr txBox="1"/>
          <p:nvPr/>
        </p:nvSpPr>
        <p:spPr>
          <a:xfrm>
            <a:off x="1331640" y="764704"/>
            <a:ext cx="6340710" cy="4524315"/>
          </a:xfrm>
          <a:prstGeom prst="rect">
            <a:avLst/>
          </a:prstGeom>
          <a:noFill/>
        </p:spPr>
        <p:txBody>
          <a:bodyPr wrap="none">
            <a:spAutoFit/>
          </a:bodyPr>
          <a:lstStyle/>
          <a:p>
            <a:pPr marL="342900" indent="-342900">
              <a:buFontTx/>
              <a:buAutoNum type="arabicPeriod"/>
              <a:defRPr/>
            </a:pPr>
            <a:r>
              <a:rPr lang="en-US" sz="2400" b="1" dirty="0">
                <a:solidFill>
                  <a:schemeClr val="accent4"/>
                </a:solidFill>
                <a:latin typeface="Times New Roman" panose="02020603050405020304" pitchFamily="18" charset="0"/>
                <a:cs typeface="Times New Roman" panose="02020603050405020304" pitchFamily="18" charset="0"/>
              </a:rPr>
              <a:t>Notes on </a:t>
            </a:r>
            <a:r>
              <a:rPr lang="en-US" sz="2400" b="1" dirty="0" smtClean="0">
                <a:solidFill>
                  <a:schemeClr val="accent4"/>
                </a:solidFill>
                <a:latin typeface="Times New Roman" panose="02020603050405020304" pitchFamily="18" charset="0"/>
                <a:cs typeface="Times New Roman" panose="02020603050405020304" pitchFamily="18" charset="0"/>
              </a:rPr>
              <a:t>theory</a:t>
            </a:r>
            <a:endParaRPr lang="cs-CZ" sz="2400" b="1" dirty="0" smtClean="0">
              <a:solidFill>
                <a:schemeClr val="accent4"/>
              </a:solidFill>
              <a:latin typeface="Times New Roman" panose="02020603050405020304" pitchFamily="18" charset="0"/>
              <a:cs typeface="Times New Roman" panose="02020603050405020304" pitchFamily="18" charset="0"/>
            </a:endParaRPr>
          </a:p>
          <a:p>
            <a:pPr>
              <a:defRPr/>
            </a:pPr>
            <a:r>
              <a:rPr lang="cs-CZ" sz="2400" b="1" dirty="0">
                <a:solidFill>
                  <a:schemeClr val="accent4"/>
                </a:solidFill>
                <a:latin typeface="Times New Roman" panose="02020603050405020304" pitchFamily="18" charset="0"/>
                <a:cs typeface="Times New Roman" panose="02020603050405020304" pitchFamily="18" charset="0"/>
              </a:rPr>
              <a:t> </a:t>
            </a:r>
            <a:r>
              <a:rPr lang="cs-CZ" sz="2400" b="1" dirty="0" smtClean="0">
                <a:solidFill>
                  <a:schemeClr val="accent4"/>
                </a:solidFill>
                <a:latin typeface="Times New Roman" panose="02020603050405020304" pitchFamily="18" charset="0"/>
                <a:cs typeface="Times New Roman" panose="02020603050405020304" pitchFamily="18" charset="0"/>
              </a:rPr>
              <a:t>   </a:t>
            </a:r>
            <a:endParaRPr lang="en-US" sz="2400" b="1" dirty="0" smtClean="0">
              <a:solidFill>
                <a:schemeClr val="accent4"/>
              </a:solidFill>
              <a:latin typeface="Times New Roman" panose="02020603050405020304" pitchFamily="18" charset="0"/>
              <a:cs typeface="Times New Roman" panose="02020603050405020304" pitchFamily="18" charset="0"/>
            </a:endParaRPr>
          </a:p>
          <a:p>
            <a:pPr>
              <a:defRPr/>
            </a:pPr>
            <a:r>
              <a:rPr lang="cs-CZ" sz="2400" b="1" dirty="0" smtClean="0">
                <a:solidFill>
                  <a:schemeClr val="accent4"/>
                </a:solidFill>
                <a:latin typeface="Times New Roman" panose="02020603050405020304" pitchFamily="18" charset="0"/>
                <a:cs typeface="Times New Roman" panose="02020603050405020304" pitchFamily="18" charset="0"/>
              </a:rPr>
              <a:t>2. </a:t>
            </a:r>
            <a:r>
              <a:rPr lang="en-US" sz="2400" b="1" dirty="0" smtClean="0">
                <a:solidFill>
                  <a:schemeClr val="accent4"/>
                </a:solidFill>
                <a:latin typeface="Times New Roman" panose="02020603050405020304" pitchFamily="18" charset="0"/>
                <a:cs typeface="Times New Roman" panose="02020603050405020304" pitchFamily="18" charset="0"/>
              </a:rPr>
              <a:t>Data </a:t>
            </a:r>
            <a:r>
              <a:rPr lang="en-US" sz="2400" b="1" dirty="0">
                <a:solidFill>
                  <a:schemeClr val="accent4"/>
                </a:solidFill>
                <a:latin typeface="Times New Roman" panose="02020603050405020304" pitchFamily="18" charset="0"/>
                <a:cs typeface="Times New Roman" panose="02020603050405020304" pitchFamily="18" charset="0"/>
              </a:rPr>
              <a:t>– </a:t>
            </a:r>
            <a:r>
              <a:rPr lang="cs-CZ" sz="2400" b="1" dirty="0" err="1" smtClean="0">
                <a:solidFill>
                  <a:schemeClr val="accent4"/>
                </a:solidFill>
                <a:latin typeface="Times New Roman" panose="02020603050405020304" pitchFamily="18" charset="0"/>
                <a:cs typeface="Times New Roman" panose="02020603050405020304" pitchFamily="18" charset="0"/>
              </a:rPr>
              <a:t>Earth´s</a:t>
            </a:r>
            <a:r>
              <a:rPr lang="cs-CZ" sz="2400" b="1" dirty="0" smtClean="0">
                <a:solidFill>
                  <a:schemeClr val="accent4"/>
                </a:solidFill>
                <a:latin typeface="Times New Roman" panose="02020603050405020304" pitchFamily="18" charset="0"/>
                <a:cs typeface="Times New Roman" panose="02020603050405020304" pitchFamily="18" charset="0"/>
              </a:rPr>
              <a:t> </a:t>
            </a:r>
            <a:r>
              <a:rPr lang="en-US" sz="2400" b="1" dirty="0" smtClean="0">
                <a:solidFill>
                  <a:schemeClr val="accent4"/>
                </a:solidFill>
                <a:latin typeface="Times New Roman" panose="02020603050405020304" pitchFamily="18" charset="0"/>
                <a:cs typeface="Times New Roman" panose="02020603050405020304" pitchFamily="18" charset="0"/>
              </a:rPr>
              <a:t>gravity </a:t>
            </a:r>
            <a:r>
              <a:rPr lang="en-US" sz="2400" b="1" dirty="0">
                <a:solidFill>
                  <a:schemeClr val="accent4"/>
                </a:solidFill>
                <a:latin typeface="Times New Roman" panose="02020603050405020304" pitchFamily="18" charset="0"/>
                <a:cs typeface="Times New Roman" panose="02020603050405020304" pitchFamily="18" charset="0"/>
              </a:rPr>
              <a:t>field </a:t>
            </a:r>
            <a:r>
              <a:rPr lang="en-US" sz="2400" b="1" dirty="0" smtClean="0">
                <a:solidFill>
                  <a:schemeClr val="accent4"/>
                </a:solidFill>
                <a:latin typeface="Times New Roman" panose="02020603050405020304" pitchFamily="18" charset="0"/>
                <a:cs typeface="Times New Roman" panose="02020603050405020304" pitchFamily="18" charset="0"/>
              </a:rPr>
              <a:t>models</a:t>
            </a:r>
            <a:r>
              <a:rPr lang="cs-CZ" sz="2400" b="1" dirty="0" smtClean="0">
                <a:solidFill>
                  <a:schemeClr val="accent4"/>
                </a:solidFill>
                <a:latin typeface="Times New Roman" panose="02020603050405020304" pitchFamily="18" charset="0"/>
                <a:cs typeface="Times New Roman" panose="02020603050405020304" pitchFamily="18" charset="0"/>
              </a:rPr>
              <a:t>,</a:t>
            </a:r>
            <a:endParaRPr lang="en-US" sz="2400" b="1" dirty="0" smtClean="0">
              <a:solidFill>
                <a:schemeClr val="accent4"/>
              </a:solidFill>
              <a:latin typeface="Times New Roman" panose="02020603050405020304" pitchFamily="18" charset="0"/>
              <a:cs typeface="Times New Roman" panose="02020603050405020304" pitchFamily="18" charset="0"/>
            </a:endParaRPr>
          </a:p>
          <a:p>
            <a:pPr>
              <a:defRPr/>
            </a:pPr>
            <a:r>
              <a:rPr lang="en-US" sz="2400" b="1" dirty="0">
                <a:solidFill>
                  <a:schemeClr val="accent4"/>
                </a:solidFill>
                <a:latin typeface="Times New Roman" panose="02020603050405020304" pitchFamily="18" charset="0"/>
                <a:cs typeface="Times New Roman" panose="02020603050405020304" pitchFamily="18" charset="0"/>
              </a:rPr>
              <a:t> </a:t>
            </a:r>
            <a:r>
              <a:rPr lang="en-US" sz="2400" b="1" dirty="0" smtClean="0">
                <a:solidFill>
                  <a:schemeClr val="accent4"/>
                </a:solidFill>
                <a:latin typeface="Times New Roman" panose="02020603050405020304" pitchFamily="18" charset="0"/>
                <a:cs typeface="Times New Roman" panose="02020603050405020304" pitchFamily="18" charset="0"/>
              </a:rPr>
              <a:t>               bedrock topography model</a:t>
            </a:r>
            <a:r>
              <a:rPr lang="cs-CZ" sz="2400" b="1" dirty="0" smtClean="0">
                <a:solidFill>
                  <a:schemeClr val="accent4"/>
                </a:solidFill>
                <a:latin typeface="Times New Roman" panose="02020603050405020304" pitchFamily="18" charset="0"/>
                <a:cs typeface="Times New Roman" panose="02020603050405020304" pitchFamily="18" charset="0"/>
              </a:rPr>
              <a:t> </a:t>
            </a:r>
            <a:r>
              <a:rPr lang="cs-CZ" sz="2400" b="1" dirty="0" err="1" smtClean="0">
                <a:solidFill>
                  <a:schemeClr val="accent4"/>
                </a:solidFill>
                <a:latin typeface="Times New Roman" panose="02020603050405020304" pitchFamily="18" charset="0"/>
                <a:cs typeface="Times New Roman" panose="02020603050405020304" pitchFamily="18" charset="0"/>
              </a:rPr>
              <a:t>of</a:t>
            </a:r>
            <a:r>
              <a:rPr lang="cs-CZ" sz="2400" b="1" dirty="0" smtClean="0">
                <a:solidFill>
                  <a:schemeClr val="accent4"/>
                </a:solidFill>
                <a:latin typeface="Times New Roman" panose="02020603050405020304" pitchFamily="18" charset="0"/>
                <a:cs typeface="Times New Roman" panose="02020603050405020304" pitchFamily="18" charset="0"/>
              </a:rPr>
              <a:t> A. and</a:t>
            </a:r>
          </a:p>
          <a:p>
            <a:pPr>
              <a:defRPr/>
            </a:pPr>
            <a:r>
              <a:rPr lang="cs-CZ" sz="2400" b="1" dirty="0">
                <a:solidFill>
                  <a:schemeClr val="accent4"/>
                </a:solidFill>
                <a:latin typeface="Times New Roman" panose="02020603050405020304" pitchFamily="18" charset="0"/>
                <a:cs typeface="Times New Roman" panose="02020603050405020304" pitchFamily="18" charset="0"/>
              </a:rPr>
              <a:t> </a:t>
            </a:r>
            <a:r>
              <a:rPr lang="cs-CZ" sz="2400" b="1" dirty="0" smtClean="0">
                <a:solidFill>
                  <a:schemeClr val="accent4"/>
                </a:solidFill>
                <a:latin typeface="Times New Roman" panose="02020603050405020304" pitchFamily="18" charset="0"/>
                <a:cs typeface="Times New Roman" panose="02020603050405020304" pitchFamily="18" charset="0"/>
              </a:rPr>
              <a:t>               </a:t>
            </a:r>
            <a:r>
              <a:rPr lang="cs-CZ" sz="2400" b="1" dirty="0" err="1" smtClean="0">
                <a:solidFill>
                  <a:schemeClr val="accent4"/>
                </a:solidFill>
                <a:latin typeface="Times New Roman" panose="02020603050405020304" pitchFamily="18" charset="0"/>
                <a:cs typeface="Times New Roman" panose="02020603050405020304" pitchFamily="18" charset="0"/>
              </a:rPr>
              <a:t>their</a:t>
            </a:r>
            <a:r>
              <a:rPr lang="cs-CZ" sz="2400" b="1" dirty="0" smtClean="0">
                <a:solidFill>
                  <a:schemeClr val="accent4"/>
                </a:solidFill>
                <a:latin typeface="Times New Roman" panose="02020603050405020304" pitchFamily="18" charset="0"/>
                <a:cs typeface="Times New Roman" panose="02020603050405020304" pitchFamily="18" charset="0"/>
              </a:rPr>
              <a:t> </a:t>
            </a:r>
            <a:r>
              <a:rPr lang="cs-CZ" sz="2400" b="1" dirty="0" err="1" smtClean="0">
                <a:solidFill>
                  <a:schemeClr val="accent4"/>
                </a:solidFill>
                <a:latin typeface="Times New Roman" panose="02020603050405020304" pitchFamily="18" charset="0"/>
                <a:cs typeface="Times New Roman" panose="02020603050405020304" pitchFamily="18" charset="0"/>
              </a:rPr>
              <a:t>combination</a:t>
            </a:r>
            <a:endParaRPr lang="en-US" sz="2400" b="1" dirty="0" smtClean="0">
              <a:solidFill>
                <a:schemeClr val="accent4"/>
              </a:solidFill>
              <a:latin typeface="Times New Roman" panose="02020603050405020304" pitchFamily="18" charset="0"/>
              <a:cs typeface="Times New Roman" panose="02020603050405020304" pitchFamily="18" charset="0"/>
            </a:endParaRPr>
          </a:p>
          <a:p>
            <a:pPr>
              <a:defRPr/>
            </a:pPr>
            <a:r>
              <a:rPr lang="cs-CZ" sz="2400" b="1" dirty="0" smtClean="0">
                <a:solidFill>
                  <a:schemeClr val="accent4"/>
                </a:solidFill>
                <a:latin typeface="Times New Roman" panose="02020603050405020304" pitchFamily="18" charset="0"/>
                <a:cs typeface="Times New Roman" panose="02020603050405020304" pitchFamily="18" charset="0"/>
              </a:rPr>
              <a:t>   </a:t>
            </a:r>
            <a:endParaRPr lang="en-US" sz="2400" b="1" dirty="0">
              <a:solidFill>
                <a:schemeClr val="accent4"/>
              </a:solidFill>
              <a:latin typeface="Times New Roman" panose="02020603050405020304" pitchFamily="18" charset="0"/>
              <a:cs typeface="Times New Roman" panose="02020603050405020304" pitchFamily="18" charset="0"/>
            </a:endParaRPr>
          </a:p>
          <a:p>
            <a:pPr>
              <a:defRPr/>
            </a:pPr>
            <a:r>
              <a:rPr lang="en-US" altLang="cs-CZ" sz="2400" b="1" dirty="0" smtClean="0">
                <a:solidFill>
                  <a:schemeClr val="accent4"/>
                </a:solidFill>
                <a:latin typeface="Times New Roman" panose="02020603050405020304" pitchFamily="18" charset="0"/>
                <a:cs typeface="Times New Roman" panose="02020603050405020304" pitchFamily="18" charset="0"/>
              </a:rPr>
              <a:t>3. T</a:t>
            </a:r>
            <a:r>
              <a:rPr lang="cs-CZ" altLang="cs-CZ" sz="2400" b="1" dirty="0" err="1" smtClean="0">
                <a:solidFill>
                  <a:schemeClr val="accent4"/>
                </a:solidFill>
                <a:latin typeface="Times New Roman" panose="02020603050405020304" pitchFamily="18" charset="0"/>
                <a:cs typeface="Times New Roman" panose="02020603050405020304" pitchFamily="18" charset="0"/>
              </a:rPr>
              <a:t>ypical</a:t>
            </a:r>
            <a:r>
              <a:rPr lang="cs-CZ" altLang="cs-CZ" sz="2400" b="1" dirty="0" smtClean="0">
                <a:solidFill>
                  <a:schemeClr val="accent4"/>
                </a:solidFill>
                <a:latin typeface="Times New Roman" panose="02020603050405020304" pitchFamily="18" charset="0"/>
                <a:cs typeface="Times New Roman" panose="02020603050405020304" pitchFamily="18" charset="0"/>
              </a:rPr>
              <a:t> </a:t>
            </a:r>
            <a:r>
              <a:rPr lang="cs-CZ" altLang="cs-CZ" sz="2400" b="1" dirty="0" err="1" smtClean="0">
                <a:solidFill>
                  <a:schemeClr val="accent4"/>
                </a:solidFill>
                <a:latin typeface="Times New Roman" panose="02020603050405020304" pitchFamily="18" charset="0"/>
                <a:cs typeface="Times New Roman" panose="02020603050405020304" pitchFamily="18" charset="0"/>
              </a:rPr>
              <a:t>gravitational</a:t>
            </a:r>
            <a:r>
              <a:rPr lang="cs-CZ" altLang="cs-CZ" sz="2400" b="1" dirty="0" smtClean="0">
                <a:solidFill>
                  <a:schemeClr val="accent4"/>
                </a:solidFill>
                <a:latin typeface="Times New Roman" panose="02020603050405020304" pitchFamily="18" charset="0"/>
                <a:cs typeface="Times New Roman" panose="02020603050405020304" pitchFamily="18" charset="0"/>
              </a:rPr>
              <a:t> </a:t>
            </a:r>
            <a:r>
              <a:rPr lang="cs-CZ" altLang="cs-CZ" sz="2400" b="1" dirty="0" err="1" smtClean="0">
                <a:solidFill>
                  <a:schemeClr val="accent4"/>
                </a:solidFill>
                <a:latin typeface="Times New Roman" panose="02020603050405020304" pitchFamily="18" charset="0"/>
                <a:cs typeface="Times New Roman" panose="02020603050405020304" pitchFamily="18" charset="0"/>
              </a:rPr>
              <a:t>signal</a:t>
            </a:r>
            <a:r>
              <a:rPr lang="cs-CZ" altLang="cs-CZ" sz="2400" b="1" dirty="0" smtClean="0">
                <a:solidFill>
                  <a:schemeClr val="accent4"/>
                </a:solidFill>
                <a:latin typeface="Times New Roman" panose="02020603050405020304" pitchFamily="18" charset="0"/>
                <a:cs typeface="Times New Roman" panose="02020603050405020304" pitchFamily="18" charset="0"/>
              </a:rPr>
              <a:t> </a:t>
            </a:r>
            <a:r>
              <a:rPr lang="en-US" altLang="cs-CZ" sz="2400" b="1" dirty="0" smtClean="0">
                <a:solidFill>
                  <a:schemeClr val="accent4"/>
                </a:solidFill>
                <a:latin typeface="Times New Roman" panose="02020603050405020304" pitchFamily="18" charset="0"/>
                <a:cs typeface="Times New Roman" panose="02020603050405020304" pitchFamily="18" charset="0"/>
              </a:rPr>
              <a:t>of </a:t>
            </a:r>
            <a:r>
              <a:rPr lang="en-US" altLang="cs-CZ" sz="2400" b="1" dirty="0" smtClean="0">
                <a:solidFill>
                  <a:schemeClr val="accent4"/>
                </a:solidFill>
                <a:latin typeface="Times New Roman" panose="02020603050405020304" pitchFamily="18" charset="0"/>
                <a:cs typeface="Times New Roman" panose="02020603050405020304" pitchFamily="18" charset="0"/>
              </a:rPr>
              <a:t>volcanoes</a:t>
            </a:r>
            <a:endParaRPr lang="cs-CZ" altLang="cs-CZ" sz="2400" b="1" dirty="0" smtClean="0">
              <a:solidFill>
                <a:schemeClr val="accent4"/>
              </a:solidFill>
              <a:latin typeface="Times New Roman" panose="02020603050405020304" pitchFamily="18" charset="0"/>
              <a:cs typeface="Times New Roman" panose="02020603050405020304" pitchFamily="18" charset="0"/>
            </a:endParaRPr>
          </a:p>
          <a:p>
            <a:pPr>
              <a:defRPr/>
            </a:pPr>
            <a:r>
              <a:rPr lang="en-US" sz="2400" b="1" dirty="0" smtClean="0">
                <a:latin typeface="Times New Roman" panose="02020603050405020304" pitchFamily="18" charset="0"/>
                <a:cs typeface="Times New Roman" panose="02020603050405020304" pitchFamily="18" charset="0"/>
              </a:rPr>
              <a:t>   </a:t>
            </a:r>
            <a:r>
              <a:rPr lang="cs-CZ" sz="2400" b="1" dirty="0" smtClean="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 </a:t>
            </a:r>
            <a:r>
              <a:rPr lang="cs-CZ" sz="2400" b="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a:p>
            <a:pPr>
              <a:defRPr/>
            </a:pPr>
            <a:r>
              <a:rPr lang="en-US" sz="2400" b="1" dirty="0" smtClean="0">
                <a:latin typeface="Times New Roman" panose="02020603050405020304" pitchFamily="18" charset="0"/>
                <a:cs typeface="Times New Roman" panose="02020603050405020304" pitchFamily="18" charset="0"/>
              </a:rPr>
              <a:t>4. </a:t>
            </a:r>
            <a:r>
              <a:rPr lang="en-US" sz="2400" b="1" dirty="0" smtClean="0">
                <a:latin typeface="Times New Roman" panose="02020603050405020304" pitchFamily="18" charset="0"/>
                <a:cs typeface="Times New Roman" panose="02020603050405020304" pitchFamily="18" charset="0"/>
              </a:rPr>
              <a:t>Subglacial </a:t>
            </a:r>
            <a:r>
              <a:rPr lang="en-US" sz="2400" b="1" dirty="0" err="1" smtClean="0">
                <a:latin typeface="Times New Roman" panose="02020603050405020304" pitchFamily="18" charset="0"/>
                <a:cs typeface="Times New Roman" panose="02020603050405020304" pitchFamily="18" charset="0"/>
              </a:rPr>
              <a:t>volcanoe</a:t>
            </a:r>
            <a:r>
              <a:rPr lang="cs-CZ" sz="2400" b="1" dirty="0" smtClean="0">
                <a:latin typeface="Times New Roman" panose="02020603050405020304" pitchFamily="18" charset="0"/>
                <a:cs typeface="Times New Roman" panose="02020603050405020304" pitchFamily="18" charset="0"/>
              </a:rPr>
              <a:t>s </a:t>
            </a:r>
            <a:r>
              <a:rPr lang="en-US" sz="2400" b="1" dirty="0" smtClean="0">
                <a:latin typeface="Times New Roman" panose="02020603050405020304" pitchFamily="18" charset="0"/>
                <a:cs typeface="Times New Roman" panose="02020603050405020304" pitchFamily="18" charset="0"/>
              </a:rPr>
              <a:t>in Antarctica</a:t>
            </a:r>
            <a:r>
              <a:rPr lang="cs-CZ" sz="2400" b="1" dirty="0" smtClean="0">
                <a:latin typeface="Times New Roman" panose="02020603050405020304" pitchFamily="18" charset="0"/>
                <a:cs typeface="Times New Roman" panose="02020603050405020304" pitchFamily="18" charset="0"/>
              </a:rPr>
              <a:t> </a:t>
            </a:r>
          </a:p>
          <a:p>
            <a:pPr>
              <a:defRPr/>
            </a:pPr>
            <a:r>
              <a:rPr lang="cs-CZ" sz="2400" b="1" dirty="0">
                <a:latin typeface="Times New Roman" panose="02020603050405020304" pitchFamily="18" charset="0"/>
                <a:cs typeface="Times New Roman" panose="02020603050405020304" pitchFamily="18" charset="0"/>
              </a:rPr>
              <a:t> </a:t>
            </a:r>
            <a:r>
              <a:rPr lang="cs-CZ" sz="2400" b="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a:p>
            <a:pPr marL="342900" indent="-342900">
              <a:buFontTx/>
              <a:buAutoNum type="arabicPeriod"/>
              <a:defRPr/>
            </a:pPr>
            <a:endParaRPr lang="en-US" sz="2400" b="1" dirty="0">
              <a:latin typeface="Times New Roman" panose="02020603050405020304" pitchFamily="18" charset="0"/>
              <a:cs typeface="Times New Roman" panose="02020603050405020304" pitchFamily="18" charset="0"/>
            </a:endParaRPr>
          </a:p>
          <a:p>
            <a:pPr marL="342900" indent="-342900">
              <a:buFontTx/>
              <a:buAutoNum type="arabicPeriod"/>
              <a:defRPr/>
            </a:pPr>
            <a:endParaRPr lang="cs-CZ"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8305716" cy="6624736"/>
          </a:xfrm>
          <a:prstGeom prst="rect">
            <a:avLst/>
          </a:prstGeom>
        </p:spPr>
      </p:pic>
    </p:spTree>
    <p:extLst>
      <p:ext uri="{BB962C8B-B14F-4D97-AF65-F5344CB8AC3E}">
        <p14:creationId xmlns:p14="http://schemas.microsoft.com/office/powerpoint/2010/main" val="38812111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1043608" y="548680"/>
            <a:ext cx="7416824" cy="5904656"/>
          </a:xfrm>
          <a:prstGeom prst="rect">
            <a:avLst/>
          </a:prstGeom>
        </p:spPr>
      </p:pic>
    </p:spTree>
    <p:extLst>
      <p:ext uri="{BB962C8B-B14F-4D97-AF65-F5344CB8AC3E}">
        <p14:creationId xmlns:p14="http://schemas.microsoft.com/office/powerpoint/2010/main" val="32900448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107504" y="188640"/>
            <a:ext cx="4673600" cy="3885565"/>
          </a:xfrm>
          <a:prstGeom prst="rect">
            <a:avLst/>
          </a:prstGeom>
        </p:spPr>
      </p:pic>
      <p:pic>
        <p:nvPicPr>
          <p:cNvPr id="3" name="Obrázek 2"/>
          <p:cNvPicPr/>
          <p:nvPr/>
        </p:nvPicPr>
        <p:blipFill>
          <a:blip r:embed="rId3" cstate="print">
            <a:extLst>
              <a:ext uri="{28A0092B-C50C-407E-A947-70E740481C1C}">
                <a14:useLocalDpi xmlns:a14="http://schemas.microsoft.com/office/drawing/2010/main" val="0"/>
              </a:ext>
            </a:extLst>
          </a:blip>
          <a:stretch>
            <a:fillRect/>
          </a:stretch>
        </p:blipFill>
        <p:spPr>
          <a:xfrm>
            <a:off x="4793381" y="2852936"/>
            <a:ext cx="4152900" cy="3853180"/>
          </a:xfrm>
          <a:prstGeom prst="rect">
            <a:avLst/>
          </a:prstGeom>
        </p:spPr>
      </p:pic>
    </p:spTree>
    <p:extLst>
      <p:ext uri="{BB962C8B-B14F-4D97-AF65-F5344CB8AC3E}">
        <p14:creationId xmlns:p14="http://schemas.microsoft.com/office/powerpoint/2010/main" val="25353794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1115616" y="476672"/>
            <a:ext cx="7026969" cy="5995868"/>
          </a:xfrm>
          <a:prstGeom prst="rect">
            <a:avLst/>
          </a:prstGeom>
        </p:spPr>
      </p:pic>
    </p:spTree>
    <p:extLst>
      <p:ext uri="{BB962C8B-B14F-4D97-AF65-F5344CB8AC3E}">
        <p14:creationId xmlns:p14="http://schemas.microsoft.com/office/powerpoint/2010/main" val="8580611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79512" y="66754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1"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Example 1</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Geographic coordinates</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φ</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79</a:t>
            </a:r>
            <a:r>
              <a:rPr kumimoji="0" lang="en-GB" altLang="cs-CZ" sz="1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19</a:t>
            </a:r>
            <a:r>
              <a:rPr kumimoji="0" lang="en-GB" altLang="cs-CZ"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  </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λ = </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118</a:t>
            </a:r>
            <a:r>
              <a:rPr kumimoji="0" lang="en-GB" altLang="cs-CZ" sz="1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00</a:t>
            </a:r>
            <a:r>
              <a:rPr kumimoji="0" lang="en-GB" altLang="cs-CZ"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 </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2.3 km</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Name of candidate</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Dana.</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Example 2</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Geographic coordinates:</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φ</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75</a:t>
            </a:r>
            <a:r>
              <a:rPr kumimoji="0" lang="en-GB" altLang="cs-CZ" sz="1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59</a:t>
            </a:r>
            <a:r>
              <a:rPr kumimoji="0" lang="en-GB" altLang="cs-CZ"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 </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λ =</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93</a:t>
            </a:r>
            <a:r>
              <a:rPr kumimoji="0" lang="en-GB" altLang="cs-CZ" sz="1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57</a:t>
            </a:r>
            <a:r>
              <a:rPr kumimoji="0" lang="en-GB" altLang="cs-CZ"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  </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2.5 km</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Name of candidate</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Zuzana.</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pic>
        <p:nvPicPr>
          <p:cNvPr id="2052" name="Obrázek 8"/>
          <p:cNvPicPr>
            <a:picLocks noChangeAspect="1" noChangeArrowheads="1"/>
          </p:cNvPicPr>
          <p:nvPr/>
        </p:nvPicPr>
        <p:blipFill>
          <a:blip r:embed="rId2" cstate="print">
            <a:extLst>
              <a:ext uri="{28A0092B-C50C-407E-A947-70E740481C1C}">
                <a14:useLocalDpi xmlns:a14="http://schemas.microsoft.com/office/drawing/2010/main" val="0"/>
              </a:ext>
            </a:extLst>
          </a:blip>
          <a:srcRect t="9232"/>
          <a:stretch>
            <a:fillRect/>
          </a:stretch>
        </p:blipFill>
        <p:spPr bwMode="auto">
          <a:xfrm>
            <a:off x="395536" y="1412776"/>
            <a:ext cx="5112568" cy="29652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1"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cs-CZ" altLang="cs-CZ"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8" name="Obrázek 7"/>
          <p:cNvPicPr/>
          <p:nvPr/>
        </p:nvPicPr>
        <p:blipFill rotWithShape="1">
          <a:blip r:embed="rId3" cstate="print">
            <a:extLst>
              <a:ext uri="{28A0092B-C50C-407E-A947-70E740481C1C}">
                <a14:useLocalDpi xmlns:a14="http://schemas.microsoft.com/office/drawing/2010/main" val="0"/>
              </a:ext>
            </a:extLst>
          </a:blip>
          <a:srcRect t="22758"/>
          <a:stretch/>
        </p:blipFill>
        <p:spPr>
          <a:xfrm>
            <a:off x="3347864" y="3933056"/>
            <a:ext cx="5549900" cy="2688347"/>
          </a:xfrm>
          <a:prstGeom prst="rect">
            <a:avLst/>
          </a:prstGeom>
        </p:spPr>
      </p:pic>
      <p:pic>
        <p:nvPicPr>
          <p:cNvPr id="9" name="Obrázek 8"/>
          <p:cNvPicPr/>
          <p:nvPr/>
        </p:nvPicPr>
        <p:blipFill rotWithShape="1">
          <a:blip r:embed="rId4" cstate="print">
            <a:extLst>
              <a:ext uri="{28A0092B-C50C-407E-A947-70E740481C1C}">
                <a14:useLocalDpi xmlns:a14="http://schemas.microsoft.com/office/drawing/2010/main" val="0"/>
              </a:ext>
            </a:extLst>
          </a:blip>
          <a:srcRect t="3642"/>
          <a:stretch/>
        </p:blipFill>
        <p:spPr bwMode="auto">
          <a:xfrm>
            <a:off x="5508104" y="848739"/>
            <a:ext cx="3456384" cy="28311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42632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6428"/>
            <a:ext cx="9144000" cy="5225143"/>
          </a:xfrm>
          <a:prstGeom prst="rect">
            <a:avLst/>
          </a:prstGeom>
        </p:spPr>
      </p:pic>
    </p:spTree>
    <p:extLst>
      <p:ext uri="{BB962C8B-B14F-4D97-AF65-F5344CB8AC3E}">
        <p14:creationId xmlns:p14="http://schemas.microsoft.com/office/powerpoint/2010/main" val="27304279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6428"/>
            <a:ext cx="9144000" cy="5225143"/>
          </a:xfrm>
          <a:prstGeom prst="rect">
            <a:avLst/>
          </a:prstGeom>
        </p:spPr>
      </p:pic>
    </p:spTree>
    <p:extLst>
      <p:ext uri="{BB962C8B-B14F-4D97-AF65-F5344CB8AC3E}">
        <p14:creationId xmlns:p14="http://schemas.microsoft.com/office/powerpoint/2010/main" val="12958762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4034" name="TextovéPole 1"/>
          <p:cNvSpPr txBox="1">
            <a:spLocks noChangeArrowheads="1"/>
          </p:cNvSpPr>
          <p:nvPr/>
        </p:nvSpPr>
        <p:spPr bwMode="auto">
          <a:xfrm>
            <a:off x="839336" y="3861048"/>
            <a:ext cx="90010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3200" b="1" dirty="0" smtClean="0">
                <a:solidFill>
                  <a:srgbClr val="FF0000"/>
                </a:solidFill>
                <a:latin typeface="Times New Roman" panose="02020603050405020304" pitchFamily="18" charset="0"/>
                <a:cs typeface="Times New Roman" panose="02020603050405020304" pitchFamily="18" charset="0"/>
                <a:hlinkClick r:id="rId2"/>
              </a:rPr>
              <a:t>jklokocn@asu.cas.cz</a:t>
            </a:r>
            <a:endParaRPr lang="en-US" sz="3200" b="1" dirty="0" smtClean="0">
              <a:solidFill>
                <a:srgbClr val="FF0000"/>
              </a:solidFill>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3200" b="1" dirty="0" smtClean="0">
                <a:latin typeface="Times New Roman" panose="02020603050405020304" pitchFamily="18" charset="0"/>
                <a:cs typeface="Times New Roman" panose="02020603050405020304" pitchFamily="18" charset="0"/>
                <a:hlinkClick r:id="rId3"/>
              </a:rPr>
              <a:t>www.asu.cas.cz/~jklokocn</a:t>
            </a:r>
            <a:endParaRPr lang="cs-CZ" sz="3200" b="1" dirty="0" smtClean="0">
              <a:latin typeface="Times New Roman" panose="02020603050405020304" pitchFamily="18" charset="0"/>
              <a:cs typeface="Times New Roman" panose="02020603050405020304" pitchFamily="18" charset="0"/>
            </a:endParaRPr>
          </a:p>
          <a:p>
            <a:endParaRPr lang="cs-CZ" sz="3200" b="1" dirty="0" smtClean="0">
              <a:latin typeface="Times New Roman" panose="02020603050405020304" pitchFamily="18" charset="0"/>
              <a:cs typeface="Times New Roman" panose="02020603050405020304" pitchFamily="18" charset="0"/>
            </a:endParaRPr>
          </a:p>
          <a:p>
            <a:r>
              <a:rPr lang="en-US" sz="3200" b="1" dirty="0">
                <a:solidFill>
                  <a:srgbClr val="0066FF"/>
                </a:solidFill>
                <a:latin typeface="Times New Roman" panose="02020603050405020304" pitchFamily="18" charset="0"/>
                <a:cs typeface="Times New Roman" panose="02020603050405020304" pitchFamily="18" charset="0"/>
                <a:hlinkClick r:id="rId4"/>
              </a:rPr>
              <a:t>www.asu.cas.cz/~</a:t>
            </a:r>
            <a:r>
              <a:rPr lang="en-US" sz="3200" b="1" dirty="0" smtClean="0">
                <a:solidFill>
                  <a:srgbClr val="0066FF"/>
                </a:solidFill>
                <a:latin typeface="Times New Roman" panose="02020603050405020304" pitchFamily="18" charset="0"/>
                <a:cs typeface="Times New Roman" panose="02020603050405020304" pitchFamily="18" charset="0"/>
                <a:hlinkClick r:id="rId4"/>
              </a:rPr>
              <a:t>jklokocn/ANTARKTIDA</a:t>
            </a:r>
            <a:endParaRPr lang="en-US" sz="3200" b="1" dirty="0">
              <a:solidFill>
                <a:srgbClr val="0066FF"/>
              </a:solidFill>
              <a:latin typeface="Times New Roman" panose="02020603050405020304" pitchFamily="18" charset="0"/>
              <a:cs typeface="Times New Roman" panose="02020603050405020304" pitchFamily="18" charset="0"/>
            </a:endParaRPr>
          </a:p>
          <a:p>
            <a:endParaRPr lang="en-US" sz="3200" b="1" dirty="0" smtClean="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p:txBody>
      </p:sp>
      <p:pic>
        <p:nvPicPr>
          <p:cNvPr id="44035" name="Obráze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332656"/>
            <a:ext cx="38163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584" y="764704"/>
            <a:ext cx="2890622" cy="1224136"/>
          </a:xfrm>
          <a:prstGeom prst="rect">
            <a:avLst/>
          </a:prstGeom>
          <a:solidFill>
            <a:schemeClr val="bg1"/>
          </a:solidFill>
          <a:ln>
            <a:noFill/>
          </a:ln>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ulka 1"/>
              <p:cNvGraphicFramePr>
                <a:graphicFrameLocks noGrp="1"/>
              </p:cNvGraphicFramePr>
              <p:nvPr>
                <p:extLst>
                  <p:ext uri="{D42A27DB-BD31-4B8C-83A1-F6EECF244321}">
                    <p14:modId xmlns:p14="http://schemas.microsoft.com/office/powerpoint/2010/main" val="3299577015"/>
                  </p:ext>
                </p:extLst>
              </p:nvPr>
            </p:nvGraphicFramePr>
            <p:xfrm>
              <a:off x="-180528" y="463609"/>
              <a:ext cx="9649072" cy="1241997"/>
            </p:xfrm>
            <a:graphic>
              <a:graphicData uri="http://schemas.openxmlformats.org/drawingml/2006/table">
                <a:tbl>
                  <a:tblPr firstRow="1" firstCol="1" bandRow="1" bandCol="1">
                    <a:tableStyleId>{5C22544A-7EE6-4342-B048-85BDC9FD1C3A}</a:tableStyleId>
                  </a:tblPr>
                  <a:tblGrid>
                    <a:gridCol w="1113183"/>
                    <a:gridCol w="7422706"/>
                    <a:gridCol w="1113183"/>
                  </a:tblGrid>
                  <a:tr h="1046926">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cs-CZ" sz="1800" smtClean="0">
                                    <a:solidFill>
                                      <a:schemeClr val="tx1"/>
                                    </a:solidFill>
                                    <a:effectLst/>
                                    <a:latin typeface="Cambria Math" panose="02040503050406030204" pitchFamily="18" charset="0"/>
                                  </a:rPr>
                                  <m:t>𝑇</m:t>
                                </m:r>
                                <m:d>
                                  <m:dPr>
                                    <m:ctrlPr>
                                      <a:rPr lang="cs-CZ" sz="1800" i="1">
                                        <a:solidFill>
                                          <a:schemeClr val="tx1"/>
                                        </a:solidFill>
                                        <a:effectLst/>
                                        <a:latin typeface="Cambria Math" panose="02040503050406030204" pitchFamily="18" charset="0"/>
                                      </a:rPr>
                                    </m:ctrlPr>
                                  </m:dPr>
                                  <m:e>
                                    <m:r>
                                      <a:rPr lang="cs-CZ" sz="1800">
                                        <a:solidFill>
                                          <a:schemeClr val="tx1"/>
                                        </a:solidFill>
                                        <a:effectLst/>
                                        <a:latin typeface="Cambria Math" panose="02040503050406030204" pitchFamily="18" charset="0"/>
                                      </a:rPr>
                                      <m:t>𝑟</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𝜑</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𝜆</m:t>
                                    </m:r>
                                  </m:e>
                                </m:d>
                                <m:r>
                                  <a:rPr lang="cs-CZ" sz="1800">
                                    <a:solidFill>
                                      <a:schemeClr val="tx1"/>
                                    </a:solidFill>
                                    <a:effectLst/>
                                    <a:latin typeface="Cambria Math" panose="02040503050406030204" pitchFamily="18" charset="0"/>
                                  </a:rPr>
                                  <m:t>=</m:t>
                                </m:r>
                                <m:f>
                                  <m:fPr>
                                    <m:ctrlPr>
                                      <a:rPr lang="cs-CZ" sz="1800" i="1">
                                        <a:solidFill>
                                          <a:schemeClr val="tx1"/>
                                        </a:solidFill>
                                        <a:effectLst/>
                                        <a:latin typeface="Cambria Math" panose="02040503050406030204" pitchFamily="18" charset="0"/>
                                      </a:rPr>
                                    </m:ctrlPr>
                                  </m:fPr>
                                  <m:num>
                                    <m:r>
                                      <a:rPr lang="cs-CZ" sz="1800">
                                        <a:solidFill>
                                          <a:schemeClr val="tx1"/>
                                        </a:solidFill>
                                        <a:effectLst/>
                                        <a:latin typeface="Cambria Math" panose="02040503050406030204" pitchFamily="18" charset="0"/>
                                      </a:rPr>
                                      <m:t>𝐺𝑀</m:t>
                                    </m:r>
                                  </m:num>
                                  <m:den>
                                    <m:r>
                                      <a:rPr lang="cs-CZ" sz="1800">
                                        <a:solidFill>
                                          <a:schemeClr val="tx1"/>
                                        </a:solidFill>
                                        <a:effectLst/>
                                        <a:latin typeface="Cambria Math" panose="02040503050406030204" pitchFamily="18" charset="0"/>
                                      </a:rPr>
                                      <m:t>𝑟</m:t>
                                    </m:r>
                                  </m:den>
                                </m:f>
                                <m:nary>
                                  <m:naryPr>
                                    <m:chr m:val="∑"/>
                                    <m:limLoc m:val="undOvr"/>
                                    <m:ctrlPr>
                                      <a:rPr lang="cs-CZ" sz="1800" i="1">
                                        <a:solidFill>
                                          <a:schemeClr val="tx1"/>
                                        </a:solidFill>
                                        <a:effectLst/>
                                        <a:latin typeface="Cambria Math" panose="02040503050406030204" pitchFamily="18" charset="0"/>
                                      </a:rPr>
                                    </m:ctrlPr>
                                  </m:naryPr>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=2</m:t>
                                    </m:r>
                                  </m:sub>
                                  <m:sup>
                                    <m:r>
                                      <a:rPr lang="cs-CZ" sz="1800">
                                        <a:solidFill>
                                          <a:schemeClr val="tx1"/>
                                        </a:solidFill>
                                        <a:effectLst/>
                                        <a:latin typeface="Cambria Math" panose="02040503050406030204" pitchFamily="18" charset="0"/>
                                      </a:rPr>
                                      <m:t>∞</m:t>
                                    </m:r>
                                  </m:sup>
                                  <m:e>
                                    <m:nary>
                                      <m:naryPr>
                                        <m:chr m:val="∑"/>
                                        <m:limLoc m:val="undOvr"/>
                                        <m:ctrlPr>
                                          <a:rPr lang="cs-CZ" sz="1800" i="1">
                                            <a:solidFill>
                                              <a:schemeClr val="tx1"/>
                                            </a:solidFill>
                                            <a:effectLst/>
                                            <a:latin typeface="Cambria Math" panose="02040503050406030204" pitchFamily="18" charset="0"/>
                                          </a:rPr>
                                        </m:ctrlPr>
                                      </m:naryPr>
                                      <m:sub>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=0</m:t>
                                        </m:r>
                                      </m:sub>
                                      <m:sup>
                                        <m:r>
                                          <a:rPr lang="cs-CZ" sz="1800">
                                            <a:solidFill>
                                              <a:schemeClr val="tx1"/>
                                            </a:solidFill>
                                            <a:effectLst/>
                                            <a:latin typeface="Cambria Math" panose="02040503050406030204" pitchFamily="18" charset="0"/>
                                          </a:rPr>
                                          <m:t>𝑙</m:t>
                                        </m:r>
                                      </m:sup>
                                      <m:e>
                                        <m:sSup>
                                          <m:sSupPr>
                                            <m:ctrlPr>
                                              <a:rPr lang="cs-CZ" sz="1800" i="1">
                                                <a:solidFill>
                                                  <a:schemeClr val="tx1"/>
                                                </a:solidFill>
                                                <a:effectLst/>
                                                <a:latin typeface="Cambria Math" panose="02040503050406030204" pitchFamily="18" charset="0"/>
                                              </a:rPr>
                                            </m:ctrlPr>
                                          </m:sSupPr>
                                          <m:e>
                                            <m:d>
                                              <m:dPr>
                                                <m:ctrlPr>
                                                  <a:rPr lang="cs-CZ" sz="1800" i="1">
                                                    <a:solidFill>
                                                      <a:schemeClr val="tx1"/>
                                                    </a:solidFill>
                                                    <a:effectLst/>
                                                    <a:latin typeface="Cambria Math" panose="02040503050406030204" pitchFamily="18" charset="0"/>
                                                  </a:rPr>
                                                </m:ctrlPr>
                                              </m:dPr>
                                              <m:e>
                                                <m:f>
                                                  <m:fPr>
                                                    <m:ctrlPr>
                                                      <a:rPr lang="cs-CZ" sz="1800" i="1">
                                                        <a:solidFill>
                                                          <a:schemeClr val="tx1"/>
                                                        </a:solidFill>
                                                        <a:effectLst/>
                                                        <a:latin typeface="Cambria Math" panose="02040503050406030204" pitchFamily="18" charset="0"/>
                                                      </a:rPr>
                                                    </m:ctrlPr>
                                                  </m:fPr>
                                                  <m:num>
                                                    <m:r>
                                                      <a:rPr lang="cs-CZ" sz="1800">
                                                        <a:solidFill>
                                                          <a:schemeClr val="tx1"/>
                                                        </a:solidFill>
                                                        <a:effectLst/>
                                                        <a:latin typeface="Cambria Math" panose="02040503050406030204" pitchFamily="18" charset="0"/>
                                                      </a:rPr>
                                                      <m:t>𝑅</m:t>
                                                    </m:r>
                                                  </m:num>
                                                  <m:den>
                                                    <m:r>
                                                      <a:rPr lang="cs-CZ" sz="1800">
                                                        <a:solidFill>
                                                          <a:schemeClr val="tx1"/>
                                                        </a:solidFill>
                                                        <a:effectLst/>
                                                        <a:latin typeface="Cambria Math" panose="02040503050406030204" pitchFamily="18" charset="0"/>
                                                      </a:rPr>
                                                      <m:t>𝑟</m:t>
                                                    </m:r>
                                                  </m:den>
                                                </m:f>
                                              </m:e>
                                            </m:d>
                                          </m:e>
                                          <m:sup>
                                            <m:r>
                                              <a:rPr lang="cs-CZ" sz="1800">
                                                <a:solidFill>
                                                  <a:schemeClr val="tx1"/>
                                                </a:solidFill>
                                                <a:effectLst/>
                                                <a:latin typeface="Cambria Math" panose="02040503050406030204" pitchFamily="18" charset="0"/>
                                              </a:rPr>
                                              <m:t>𝑙</m:t>
                                            </m:r>
                                          </m:sup>
                                        </m:sSup>
                                        <m:d>
                                          <m:dPr>
                                            <m:ctrlPr>
                                              <a:rPr lang="cs-CZ" sz="1800" i="1">
                                                <a:solidFill>
                                                  <a:schemeClr val="tx1"/>
                                                </a:solidFill>
                                                <a:effectLst/>
                                                <a:latin typeface="Cambria Math" panose="02040503050406030204" pitchFamily="18" charset="0"/>
                                              </a:rPr>
                                            </m:ctrlPr>
                                          </m:dPr>
                                          <m:e>
                                            <m:sSub>
                                              <m:sSubPr>
                                                <m:ctrlPr>
                                                  <a:rPr lang="cs-CZ" sz="1800" i="1">
                                                    <a:solidFill>
                                                      <a:schemeClr val="tx1"/>
                                                    </a:solidFill>
                                                    <a:effectLst/>
                                                    <a:latin typeface="Cambria Math" panose="02040503050406030204" pitchFamily="18" charset="0"/>
                                                  </a:rPr>
                                                </m:ctrlPr>
                                              </m:sSubPr>
                                              <m:e>
                                                <m:sSup>
                                                  <m:sSupPr>
                                                    <m:ctrlPr>
                                                      <a:rPr lang="cs-CZ" sz="1800" i="1">
                                                        <a:solidFill>
                                                          <a:schemeClr val="tx1"/>
                                                        </a:solidFill>
                                                        <a:effectLst/>
                                                        <a:latin typeface="Cambria Math" panose="02040503050406030204" pitchFamily="18" charset="0"/>
                                                      </a:rPr>
                                                    </m:ctrlPr>
                                                  </m:sSupPr>
                                                  <m:e>
                                                    <m:r>
                                                      <a:rPr lang="cs-CZ" sz="1800">
                                                        <a:solidFill>
                                                          <a:schemeClr val="tx1"/>
                                                        </a:solidFill>
                                                        <a:effectLst/>
                                                        <a:latin typeface="Cambria Math" panose="02040503050406030204" pitchFamily="18" charset="0"/>
                                                      </a:rPr>
                                                      <m:t>𝐶</m:t>
                                                    </m:r>
                                                  </m:e>
                                                  <m:sup>
                                                    <m:r>
                                                      <a:rPr lang="cs-CZ" sz="1800">
                                                        <a:solidFill>
                                                          <a:schemeClr val="tx1"/>
                                                        </a:solidFill>
                                                        <a:effectLst/>
                                                        <a:latin typeface="Cambria Math" panose="02040503050406030204" pitchFamily="18" charset="0"/>
                                                      </a:rPr>
                                                      <m:t>′</m:t>
                                                    </m:r>
                                                  </m:sup>
                                                </m:sSup>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r>
                                              <a:rPr lang="cs-CZ" sz="1800">
                                                <a:solidFill>
                                                  <a:schemeClr val="tx1"/>
                                                </a:solidFill>
                                                <a:effectLst/>
                                                <a:latin typeface="Cambria Math" panose="02040503050406030204" pitchFamily="18" charset="0"/>
                                              </a:rPr>
                                              <m:t>𝑐𝑜𝑠</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𝜆</m:t>
                                            </m:r>
                                            <m:r>
                                              <a:rPr lang="cs-CZ" sz="1800">
                                                <a:solidFill>
                                                  <a:schemeClr val="tx1"/>
                                                </a:solidFill>
                                                <a:effectLst/>
                                                <a:latin typeface="Cambria Math" panose="02040503050406030204" pitchFamily="18" charset="0"/>
                                              </a:rPr>
                                              <m:t>+</m:t>
                                            </m:r>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𝑆</m:t>
                                                </m:r>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r>
                                              <a:rPr lang="cs-CZ" sz="1800">
                                                <a:solidFill>
                                                  <a:schemeClr val="tx1"/>
                                                </a:solidFill>
                                                <a:effectLst/>
                                                <a:latin typeface="Cambria Math" panose="02040503050406030204" pitchFamily="18" charset="0"/>
                                              </a:rPr>
                                              <m:t>𝑠𝑖𝑛</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𝜆</m:t>
                                            </m:r>
                                            <m:r>
                                              <a:rPr lang="cs-CZ" sz="1800">
                                                <a:solidFill>
                                                  <a:schemeClr val="tx1"/>
                                                </a:solidFill>
                                                <a:effectLst/>
                                                <a:latin typeface="Cambria Math" panose="02040503050406030204" pitchFamily="18" charset="0"/>
                                              </a:rPr>
                                              <m:t> </m:t>
                                            </m:r>
                                          </m:e>
                                        </m:d>
                                      </m:e>
                                    </m:nary>
                                  </m:e>
                                </m:nary>
                                <m:r>
                                  <a:rPr lang="cs-CZ" sz="1800">
                                    <a:solidFill>
                                      <a:schemeClr val="tx1"/>
                                    </a:solidFill>
                                    <a:effectLst/>
                                    <a:latin typeface="Cambria Math" panose="02040503050406030204" pitchFamily="18" charset="0"/>
                                  </a:rPr>
                                  <m:t> </m:t>
                                </m:r>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𝑃</m:t>
                                    </m:r>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d>
                                  <m:dPr>
                                    <m:ctrlPr>
                                      <a:rPr lang="cs-CZ" sz="1800" i="1">
                                        <a:solidFill>
                                          <a:schemeClr val="tx1"/>
                                        </a:solidFill>
                                        <a:effectLst/>
                                        <a:latin typeface="Cambria Math" panose="02040503050406030204" pitchFamily="18" charset="0"/>
                                      </a:rPr>
                                    </m:ctrlPr>
                                  </m:dPr>
                                  <m:e>
                                    <m:r>
                                      <a:rPr lang="cs-CZ" sz="1800">
                                        <a:solidFill>
                                          <a:schemeClr val="tx1"/>
                                        </a:solidFill>
                                        <a:effectLst/>
                                        <a:latin typeface="Cambria Math" panose="02040503050406030204" pitchFamily="18" charset="0"/>
                                      </a:rPr>
                                      <m:t>𝑠𝑖𝑛</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𝜑</m:t>
                                    </m:r>
                                  </m:e>
                                </m:d>
                              </m:oMath>
                            </m:oMathPara>
                          </a14:m>
                          <a:endParaRPr lang="cs-CZ" sz="18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noFill/>
                      </a:tcPr>
                    </a:tc>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nchor="ctr"/>
                    </a:tc>
                  </a:tr>
                </a:tbl>
              </a:graphicData>
            </a:graphic>
          </p:graphicFrame>
        </mc:Choice>
        <mc:Fallback xmlns="">
          <p:graphicFrame>
            <p:nvGraphicFramePr>
              <p:cNvPr id="2" name="Tabulka 1"/>
              <p:cNvGraphicFramePr>
                <a:graphicFrameLocks noGrp="1"/>
              </p:cNvGraphicFramePr>
              <p:nvPr>
                <p:extLst>
                  <p:ext uri="{D42A27DB-BD31-4B8C-83A1-F6EECF244321}">
                    <p14:modId xmlns:p14="http://schemas.microsoft.com/office/powerpoint/2010/main" val="3299577015"/>
                  </p:ext>
                </p:extLst>
              </p:nvPr>
            </p:nvGraphicFramePr>
            <p:xfrm>
              <a:off x="-180528" y="463609"/>
              <a:ext cx="9649072" cy="1241997"/>
            </p:xfrm>
            <a:graphic>
              <a:graphicData uri="http://schemas.openxmlformats.org/drawingml/2006/table">
                <a:tbl>
                  <a:tblPr firstRow="1" firstCol="1" bandRow="1" bandCol="1">
                    <a:tableStyleId>{5C22544A-7EE6-4342-B048-85BDC9FD1C3A}</a:tableStyleId>
                  </a:tblPr>
                  <a:tblGrid>
                    <a:gridCol w="1113183"/>
                    <a:gridCol w="7422706"/>
                    <a:gridCol w="1113183"/>
                  </a:tblGrid>
                  <a:tr h="1241997">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endParaRPr lang="cs-CZ"/>
                        </a:p>
                      </a:txBody>
                      <a:tcPr marL="68580" marR="68580" marT="0" marB="0" anchor="ctr">
                        <a:blipFill rotWithShape="0">
                          <a:blip r:embed="rId3"/>
                          <a:stretch>
                            <a:fillRect l="-15107" t="-490" r="-15353" b="-1961"/>
                          </a:stretch>
                        </a:blipFill>
                      </a:tcPr>
                    </a:tc>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nchor="ctr"/>
                    </a:tc>
                  </a:tr>
                </a:tbl>
              </a:graphicData>
            </a:graphic>
          </p:graphicFrame>
        </mc:Fallback>
      </mc:AlternateContent>
      <mc:AlternateContent xmlns:mc="http://schemas.openxmlformats.org/markup-compatibility/2006" xmlns:a14="http://schemas.microsoft.com/office/drawing/2010/main">
        <mc:Choice Requires="a14">
          <p:sp>
            <p:nvSpPr>
              <p:cNvPr id="4" name="Obdélník 3"/>
              <p:cNvSpPr/>
              <p:nvPr/>
            </p:nvSpPr>
            <p:spPr>
              <a:xfrm>
                <a:off x="1402659" y="3381588"/>
                <a:ext cx="7832593" cy="771173"/>
              </a:xfrm>
              <a:prstGeom prst="rect">
                <a:avLst/>
              </a:prstGeom>
            </p:spPr>
            <p:txBody>
              <a:bodyPr wrap="square">
                <a:spAutoFit/>
              </a:bodyPr>
              <a:lstStyle/>
              <a:p>
                <a:pPr>
                  <a:lnSpc>
                    <a:spcPct val="150000"/>
                  </a:lnSpc>
                  <a:spcAft>
                    <a:spcPts val="0"/>
                  </a:spcAft>
                </a:pPr>
                <a:r>
                  <a:rPr lang="cs-CZ" dirty="0">
                    <a:effectLst/>
                    <a:latin typeface="Times New Roman" panose="02020603050405020304" pitchFamily="18" charset="0"/>
                    <a:ea typeface="MS Mincho" panose="02020609040205080304" pitchFamily="49" charset="-128"/>
                  </a:rPr>
                  <a:t> </a:t>
                </a:r>
                <a:r>
                  <a:rPr lang="cs-CZ" dirty="0" smtClean="0">
                    <a:effectLst/>
                    <a:latin typeface="Times New Roman" panose="02020603050405020304" pitchFamily="18" charset="0"/>
                    <a:ea typeface="MS Mincho" panose="02020609040205080304" pitchFamily="49" charset="-128"/>
                  </a:rPr>
                  <a:t>                               </a:t>
                </a:r>
                <a14:m>
                  <m:oMath xmlns:m="http://schemas.openxmlformats.org/officeDocument/2006/math">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𝑔</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cs-CZ" sz="2000" i="1">
                            <a:effectLst/>
                            <a:latin typeface="Cambria Math" panose="02040503050406030204" pitchFamily="18" charset="0"/>
                          </a:rPr>
                        </m:ctrlPr>
                      </m:fPr>
                      <m:num>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𝑇</m:t>
                        </m:r>
                      </m:num>
                      <m:den>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𝑟</m:t>
                        </m:r>
                      </m:den>
                    </m:f>
                    <m:r>
                      <a:rPr lang="en-GB" sz="2000" i="1">
                        <a:effectLst/>
                        <a:latin typeface="Cambria Math" panose="02040503050406030204" pitchFamily="18" charset="0"/>
                        <a:ea typeface="MS Mincho" panose="02020609040205080304" pitchFamily="49" charset="-128"/>
                        <a:cs typeface="Times New Roman" panose="02020603050405020304" pitchFamily="18" charset="0"/>
                      </a:rPr>
                      <m:t>−2</m:t>
                    </m:r>
                    <m:f>
                      <m:fPr>
                        <m:ctrlPr>
                          <a:rPr lang="cs-CZ" sz="2000" i="1">
                            <a:effectLst/>
                            <a:latin typeface="Cambria Math" panose="02040503050406030204" pitchFamily="18" charset="0"/>
                          </a:rPr>
                        </m:ctrlPr>
                      </m:fPr>
                      <m:num>
                        <m:r>
                          <a:rPr lang="en-GB" sz="2000" i="1">
                            <a:effectLst/>
                            <a:latin typeface="Cambria Math" panose="02040503050406030204" pitchFamily="18" charset="0"/>
                            <a:ea typeface="MS Mincho" panose="02020609040205080304" pitchFamily="49" charset="-128"/>
                            <a:cs typeface="Times New Roman" panose="02020603050405020304" pitchFamily="18" charset="0"/>
                          </a:rPr>
                          <m:t>𝑇</m:t>
                        </m:r>
                      </m:num>
                      <m:den>
                        <m:r>
                          <a:rPr lang="en-GB" sz="2000" i="1">
                            <a:effectLst/>
                            <a:latin typeface="Cambria Math" panose="02040503050406030204" pitchFamily="18" charset="0"/>
                            <a:ea typeface="MS Mincho" panose="02020609040205080304" pitchFamily="49" charset="-128"/>
                            <a:cs typeface="Times New Roman" panose="02020603050405020304" pitchFamily="18" charset="0"/>
                          </a:rPr>
                          <m:t>𝑟</m:t>
                        </m:r>
                      </m:den>
                    </m:f>
                  </m:oMath>
                </a14:m>
                <a:r>
                  <a:rPr lang="cs-CZ" sz="2000" dirty="0">
                    <a:effectLst/>
                    <a:latin typeface="Times New Roman" panose="02020603050405020304" pitchFamily="18" charset="0"/>
                    <a:ea typeface="MS Mincho" panose="02020609040205080304" pitchFamily="49" charset="-128"/>
                  </a:rPr>
                  <a:t> </a:t>
                </a:r>
                <a:endParaRPr lang="cs-CZ" sz="2000" dirty="0"/>
              </a:p>
            </p:txBody>
          </p:sp>
        </mc:Choice>
        <mc:Fallback xmlns="">
          <p:sp>
            <p:nvSpPr>
              <p:cNvPr id="4" name="Obdélník 3"/>
              <p:cNvSpPr>
                <a:spLocks noRot="1" noChangeAspect="1" noMove="1" noResize="1" noEditPoints="1" noAdjustHandles="1" noChangeArrowheads="1" noChangeShapeType="1" noTextEdit="1"/>
              </p:cNvSpPr>
              <p:nvPr/>
            </p:nvSpPr>
            <p:spPr>
              <a:xfrm>
                <a:off x="1402659" y="3381588"/>
                <a:ext cx="7832593" cy="771173"/>
              </a:xfrm>
              <a:prstGeom prst="rect">
                <a:avLst/>
              </a:prstGeom>
              <a:blipFill rotWithShape="0">
                <a:blip r:embed="rId4"/>
                <a:stretch>
                  <a:fillRect/>
                </a:stretch>
              </a:blipFill>
            </p:spPr>
            <p:txBody>
              <a:bodyPr/>
              <a:lstStyle/>
              <a:p>
                <a:r>
                  <a:rPr lang="cs-CZ">
                    <a:noFill/>
                  </a:rPr>
                  <a:t> </a:t>
                </a:r>
              </a:p>
            </p:txBody>
          </p:sp>
        </mc:Fallback>
      </mc:AlternateContent>
      <p:sp>
        <p:nvSpPr>
          <p:cNvPr id="6" name="Rectangle 1"/>
          <p:cNvSpPr>
            <a:spLocks noChangeArrowheads="1"/>
          </p:cNvSpPr>
          <p:nvPr/>
        </p:nvSpPr>
        <p:spPr bwMode="auto">
          <a:xfrm>
            <a:off x="467544" y="3074372"/>
            <a:ext cx="66575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84150" algn="l" defTabSz="914400" rtl="0" eaLnBrk="0" fontAlgn="base" latinLnBrk="0" hangingPunct="0">
              <a:lnSpc>
                <a:spcPct val="100000"/>
              </a:lnSpc>
              <a:spcBef>
                <a:spcPct val="0"/>
              </a:spcBef>
              <a:spcAft>
                <a:spcPct val="0"/>
              </a:spcAft>
              <a:buClrTx/>
              <a:buSzTx/>
              <a:buFontTx/>
              <a:buNone/>
              <a:tabLst/>
            </a:pPr>
            <a:r>
              <a:rPr kumimoji="0" lang="en-GB" altLang="zh-CN" sz="1600" b="0" i="0" u="none" strike="noStrike" cap="none" normalizeH="0" baseline="0" dirty="0" smtClean="0">
                <a:ln>
                  <a:noFill/>
                </a:ln>
                <a:effectLst/>
                <a:latin typeface="Arial" panose="020B0604020202020204" pitchFamily="34" charset="0"/>
                <a:ea typeface="Times New Roman" panose="02020603050405020304" pitchFamily="18" charset="0"/>
              </a:rPr>
              <a:t>The spherical approximation of the </a:t>
            </a:r>
            <a:r>
              <a:rPr kumimoji="0" lang="en-GB" altLang="zh-CN" sz="1600" b="0" i="1" u="none" strike="noStrike" cap="none" normalizeH="0" baseline="0" dirty="0" smtClean="0">
                <a:ln>
                  <a:noFill/>
                </a:ln>
                <a:effectLst/>
                <a:latin typeface="Arial" panose="020B0604020202020204" pitchFamily="34" charset="0"/>
                <a:ea typeface="Times New Roman" panose="02020603050405020304" pitchFamily="18" charset="0"/>
              </a:rPr>
              <a:t>gravity anomaly</a:t>
            </a:r>
            <a:r>
              <a:rPr kumimoji="0" lang="en-GB" altLang="zh-CN" sz="1600" b="0" i="0" u="none" strike="noStrike" cap="none" normalizeH="0" baseline="0" dirty="0" smtClean="0">
                <a:ln>
                  <a:noFill/>
                </a:ln>
                <a:effectLst/>
                <a:latin typeface="Arial" panose="020B0604020202020204" pitchFamily="34" charset="0"/>
                <a:ea typeface="Times New Roman" panose="02020603050405020304" pitchFamily="18" charset="0"/>
              </a:rPr>
              <a:t>  </a:t>
            </a:r>
            <a:r>
              <a:rPr kumimoji="0" lang="en-GB" altLang="zh-CN" sz="1600" b="0" i="1" u="none" strike="noStrike" cap="none" normalizeH="0" baseline="0" dirty="0" err="1" smtClean="0">
                <a:ln>
                  <a:noFill/>
                </a:ln>
                <a:effectLst/>
                <a:latin typeface="Arial" panose="020B0604020202020204" pitchFamily="34" charset="0"/>
                <a:ea typeface="Times New Roman" panose="02020603050405020304" pitchFamily="18" charset="0"/>
              </a:rPr>
              <a:t>Δg</a:t>
            </a:r>
            <a:r>
              <a:rPr kumimoji="0" lang="en-GB" altLang="zh-CN" sz="1600" b="0" i="1" u="none" strike="noStrike" cap="none" normalizeH="0" baseline="0" dirty="0" smtClean="0">
                <a:ln>
                  <a:noFill/>
                </a:ln>
                <a:effectLst/>
                <a:latin typeface="Arial" panose="020B0604020202020204" pitchFamily="34" charset="0"/>
                <a:ea typeface="Times New Roman" panose="02020603050405020304" pitchFamily="18" charset="0"/>
              </a:rPr>
              <a:t>  </a:t>
            </a:r>
            <a:r>
              <a:rPr kumimoji="0" lang="en-GB" altLang="zh-CN" sz="1600" b="0" i="0" u="none" strike="noStrike" cap="none" normalizeH="0" baseline="0" dirty="0" smtClean="0">
                <a:ln>
                  <a:noFill/>
                </a:ln>
                <a:effectLst/>
                <a:latin typeface="Arial" panose="020B0604020202020204" pitchFamily="34" charset="0"/>
                <a:ea typeface="Times New Roman" panose="02020603050405020304" pitchFamily="18" charset="0"/>
              </a:rPr>
              <a:t>is computed </a:t>
            </a:r>
            <a:endParaRPr kumimoji="0" lang="cs-CZ" altLang="zh-CN" sz="1600" b="0" i="0" u="none" strike="noStrike" cap="none" normalizeH="0" baseline="0" dirty="0" smtClean="0">
              <a:ln>
                <a:noFill/>
              </a:ln>
              <a:effectLst/>
              <a:latin typeface="Arial" panose="020B0604020202020204" pitchFamily="34" charset="0"/>
            </a:endParaRPr>
          </a:p>
        </p:txBody>
      </p:sp>
      <p:sp>
        <p:nvSpPr>
          <p:cNvPr id="7" name="Obdélník 6"/>
          <p:cNvSpPr/>
          <p:nvPr/>
        </p:nvSpPr>
        <p:spPr>
          <a:xfrm>
            <a:off x="107504" y="188640"/>
            <a:ext cx="9851181" cy="338554"/>
          </a:xfrm>
          <a:prstGeom prst="rect">
            <a:avLst/>
          </a:prstGeom>
        </p:spPr>
        <p:txBody>
          <a:bodyPr wrap="square">
            <a:spAutoFit/>
          </a:bodyPr>
          <a:lstStyle/>
          <a:p>
            <a:r>
              <a:rPr lang="en-GB" sz="1600" i="1" dirty="0" smtClean="0">
                <a:ea typeface="Times New Roman" panose="02020603050405020304" pitchFamily="18" charset="0"/>
              </a:rPr>
              <a:t>Disturbing </a:t>
            </a:r>
            <a:r>
              <a:rPr lang="en-GB" sz="1600" i="1" dirty="0">
                <a:ea typeface="Times New Roman" panose="02020603050405020304" pitchFamily="18" charset="0"/>
              </a:rPr>
              <a:t>static gravitational potential </a:t>
            </a:r>
            <a:r>
              <a:rPr lang="en-GB" sz="1600" dirty="0">
                <a:ea typeface="Times New Roman" panose="02020603050405020304" pitchFamily="18" charset="0"/>
              </a:rPr>
              <a:t>outside the Earth masses in </a:t>
            </a:r>
            <a:r>
              <a:rPr lang="en-GB" sz="1600" dirty="0" smtClean="0">
                <a:ea typeface="Times New Roman" panose="02020603050405020304" pitchFamily="18" charset="0"/>
              </a:rPr>
              <a:t> </a:t>
            </a:r>
            <a:r>
              <a:rPr lang="en-GB" sz="1600" dirty="0">
                <a:ea typeface="Times New Roman" panose="02020603050405020304" pitchFamily="18" charset="0"/>
              </a:rPr>
              <a:t>spherical harmonic expansion </a:t>
            </a:r>
            <a:endParaRPr lang="cs-CZ" sz="1600" dirty="0"/>
          </a:p>
        </p:txBody>
      </p:sp>
      <p:sp>
        <p:nvSpPr>
          <p:cNvPr id="8" name="Obdélník 7"/>
          <p:cNvSpPr/>
          <p:nvPr/>
        </p:nvSpPr>
        <p:spPr>
          <a:xfrm>
            <a:off x="107504" y="1647480"/>
            <a:ext cx="10422904" cy="1384995"/>
          </a:xfrm>
          <a:prstGeom prst="rect">
            <a:avLst/>
          </a:prstGeom>
        </p:spPr>
        <p:txBody>
          <a:bodyPr wrap="square">
            <a:spAutoFit/>
          </a:bodyPr>
          <a:lstStyle/>
          <a:p>
            <a:pPr lvl="0" indent="184150"/>
            <a:r>
              <a:rPr lang="en-GB" altLang="zh-CN" sz="1400" dirty="0">
                <a:ea typeface="Times New Roman" panose="02020603050405020304" pitchFamily="18" charset="0"/>
              </a:rPr>
              <a:t>where </a:t>
            </a:r>
            <a:r>
              <a:rPr lang="en-GB" altLang="zh-CN" sz="1400" i="1" dirty="0">
                <a:ea typeface="Times New Roman" panose="02020603050405020304" pitchFamily="18" charset="0"/>
              </a:rPr>
              <a:t>GM</a:t>
            </a:r>
            <a:r>
              <a:rPr lang="en-GB" altLang="zh-CN" sz="1400" dirty="0">
                <a:ea typeface="Times New Roman" panose="02020603050405020304" pitchFamily="18" charset="0"/>
              </a:rPr>
              <a:t> is a product of the universal gravitational constant and the mass of the Earth (also known </a:t>
            </a:r>
            <a:r>
              <a:rPr lang="en-GB" altLang="zh-CN" sz="1400" dirty="0" smtClean="0">
                <a:ea typeface="Times New Roman" panose="02020603050405020304" pitchFamily="18" charset="0"/>
              </a:rPr>
              <a:t>as </a:t>
            </a:r>
          </a:p>
          <a:p>
            <a:pPr lvl="0" indent="184150"/>
            <a:r>
              <a:rPr lang="en-GB" altLang="zh-CN" sz="1400" dirty="0" smtClean="0">
                <a:ea typeface="Times New Roman" panose="02020603050405020304" pitchFamily="18" charset="0"/>
              </a:rPr>
              <a:t>the </a:t>
            </a:r>
            <a:r>
              <a:rPr lang="en-GB" altLang="zh-CN" sz="1400" dirty="0">
                <a:ea typeface="Times New Roman" panose="02020603050405020304" pitchFamily="18" charset="0"/>
              </a:rPr>
              <a:t>geocentric gravitational constant), </a:t>
            </a:r>
            <a:r>
              <a:rPr lang="en-GB" altLang="zh-CN" sz="1400" i="1" dirty="0">
                <a:ea typeface="Times New Roman" panose="02020603050405020304" pitchFamily="18" charset="0"/>
              </a:rPr>
              <a:t>r</a:t>
            </a:r>
            <a:r>
              <a:rPr lang="en-GB" altLang="zh-CN" sz="1400" dirty="0">
                <a:ea typeface="Times New Roman" panose="02020603050405020304" pitchFamily="18" charset="0"/>
              </a:rPr>
              <a:t> is the radial distance of an external point where </a:t>
            </a:r>
            <a:r>
              <a:rPr lang="en-GB" altLang="zh-CN" sz="1400" i="1" dirty="0">
                <a:ea typeface="Times New Roman" panose="02020603050405020304" pitchFamily="18" charset="0"/>
              </a:rPr>
              <a:t>T</a:t>
            </a:r>
            <a:r>
              <a:rPr lang="en-GB" altLang="zh-CN" sz="1400" dirty="0">
                <a:ea typeface="Times New Roman" panose="02020603050405020304" pitchFamily="18" charset="0"/>
              </a:rPr>
              <a:t> is computed, </a:t>
            </a:r>
            <a:endParaRPr lang="en-GB" altLang="zh-CN" sz="1400" dirty="0" smtClean="0">
              <a:ea typeface="Times New Roman" panose="02020603050405020304" pitchFamily="18" charset="0"/>
            </a:endParaRPr>
          </a:p>
          <a:p>
            <a:pPr lvl="0" indent="184150"/>
            <a:r>
              <a:rPr lang="en-GB" altLang="zh-CN" sz="1400" i="1" dirty="0" smtClean="0">
                <a:ea typeface="Times New Roman" panose="02020603050405020304" pitchFamily="18" charset="0"/>
              </a:rPr>
              <a:t>R</a:t>
            </a:r>
            <a:r>
              <a:rPr lang="en-GB" altLang="zh-CN" sz="1400" dirty="0" smtClean="0">
                <a:ea typeface="Times New Roman" panose="02020603050405020304" pitchFamily="18" charset="0"/>
              </a:rPr>
              <a:t> </a:t>
            </a:r>
            <a:r>
              <a:rPr lang="en-GB" altLang="zh-CN" sz="1400" dirty="0">
                <a:ea typeface="Times New Roman" panose="02020603050405020304" pitchFamily="18" charset="0"/>
              </a:rPr>
              <a:t>is the radius of the Earth (which can be approximated by the semi-major axis of a reference ellipsoid), </a:t>
            </a:r>
            <a:endParaRPr lang="en-GB" altLang="zh-CN" sz="1400" dirty="0" smtClean="0">
              <a:ea typeface="Times New Roman" panose="02020603050405020304" pitchFamily="18" charset="0"/>
            </a:endParaRPr>
          </a:p>
          <a:p>
            <a:pPr lvl="0" indent="184150"/>
            <a:r>
              <a:rPr lang="en-GB" altLang="zh-CN" sz="1400" i="1" dirty="0" err="1" smtClean="0">
                <a:ea typeface="Times New Roman" panose="02020603050405020304" pitchFamily="18" charset="0"/>
              </a:rPr>
              <a:t>P</a:t>
            </a:r>
            <a:r>
              <a:rPr lang="en-GB" altLang="zh-CN" sz="1400" i="1" baseline="-30000" dirty="0" err="1" smtClean="0">
                <a:ea typeface="Times New Roman" panose="02020603050405020304" pitchFamily="18" charset="0"/>
              </a:rPr>
              <a:t>l,m</a:t>
            </a:r>
            <a:r>
              <a:rPr lang="en-GB" altLang="zh-CN" sz="1400" dirty="0" smtClean="0">
                <a:ea typeface="Times New Roman" panose="02020603050405020304" pitchFamily="18" charset="0"/>
              </a:rPr>
              <a:t> </a:t>
            </a:r>
            <a:r>
              <a:rPr lang="en-GB" altLang="zh-CN" sz="1400" i="1" dirty="0">
                <a:ea typeface="Times New Roman" panose="02020603050405020304" pitchFamily="18" charset="0"/>
              </a:rPr>
              <a:t>(sin φ) </a:t>
            </a:r>
            <a:r>
              <a:rPr lang="en-GB" altLang="zh-CN" sz="1400" dirty="0">
                <a:ea typeface="Times New Roman" panose="02020603050405020304" pitchFamily="18" charset="0"/>
              </a:rPr>
              <a:t>are the Legendre associated functions, </a:t>
            </a:r>
            <a:r>
              <a:rPr lang="en-GB" altLang="zh-CN" sz="1400" i="1" dirty="0">
                <a:ea typeface="Times New Roman" panose="02020603050405020304" pitchFamily="18" charset="0"/>
              </a:rPr>
              <a:t>l </a:t>
            </a:r>
            <a:r>
              <a:rPr lang="en-GB" altLang="zh-CN" sz="1400" dirty="0">
                <a:ea typeface="Times New Roman" panose="02020603050405020304" pitchFamily="18" charset="0"/>
              </a:rPr>
              <a:t>and</a:t>
            </a:r>
            <a:r>
              <a:rPr lang="en-GB" altLang="zh-CN" sz="1400" i="1" dirty="0">
                <a:ea typeface="Times New Roman" panose="02020603050405020304" pitchFamily="18" charset="0"/>
              </a:rPr>
              <a:t> m </a:t>
            </a:r>
            <a:r>
              <a:rPr lang="en-GB" altLang="zh-CN" sz="1400" dirty="0">
                <a:ea typeface="Times New Roman" panose="02020603050405020304" pitchFamily="18" charset="0"/>
              </a:rPr>
              <a:t>are the degree and order of the harmonic expansion, </a:t>
            </a:r>
            <a:endParaRPr lang="en-GB" altLang="zh-CN" sz="1400" dirty="0" smtClean="0">
              <a:ea typeface="Times New Roman" panose="02020603050405020304" pitchFamily="18" charset="0"/>
            </a:endParaRPr>
          </a:p>
          <a:p>
            <a:pPr lvl="0" indent="184150"/>
            <a:r>
              <a:rPr lang="en-GB" altLang="zh-CN" sz="1400" dirty="0" smtClean="0">
                <a:ea typeface="Times New Roman" panose="02020603050405020304" pitchFamily="18" charset="0"/>
              </a:rPr>
              <a:t>(</a:t>
            </a:r>
            <a:r>
              <a:rPr lang="en-GB" altLang="zh-CN" sz="1400" i="1" dirty="0">
                <a:ea typeface="Times New Roman" panose="02020603050405020304" pitchFamily="18" charset="0"/>
              </a:rPr>
              <a:t>φ, λ</a:t>
            </a:r>
            <a:r>
              <a:rPr lang="en-GB" altLang="zh-CN" sz="1400" dirty="0">
                <a:ea typeface="Times New Roman" panose="02020603050405020304" pitchFamily="18" charset="0"/>
              </a:rPr>
              <a:t>) are the geocentric latitude and longitude,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and </a:t>
            </a:r>
            <a:r>
              <a:rPr lang="en-GB" altLang="zh-CN" sz="1400" i="1" dirty="0" err="1">
                <a:ea typeface="Times New Roman" panose="02020603050405020304" pitchFamily="18" charset="0"/>
              </a:rPr>
              <a:t>S</a:t>
            </a:r>
            <a:r>
              <a:rPr lang="en-GB" altLang="zh-CN" sz="1400" i="1" baseline="-30000" dirty="0" err="1">
                <a:ea typeface="Times New Roman" panose="02020603050405020304" pitchFamily="18" charset="0"/>
              </a:rPr>
              <a:t>l,m</a:t>
            </a:r>
            <a:r>
              <a:rPr lang="en-GB" altLang="zh-CN" sz="1400" dirty="0">
                <a:ea typeface="Times New Roman" panose="02020603050405020304" pitchFamily="18" charset="0"/>
              </a:rPr>
              <a:t> are the harmonic </a:t>
            </a:r>
            <a:r>
              <a:rPr lang="en-GB" altLang="zh-CN" sz="1400" dirty="0" err="1">
                <a:ea typeface="Times New Roman" panose="02020603050405020304" pitchFamily="18" charset="0"/>
              </a:rPr>
              <a:t>geopotential</a:t>
            </a:r>
            <a:r>
              <a:rPr lang="en-GB" altLang="zh-CN" sz="1400" dirty="0">
                <a:ea typeface="Times New Roman" panose="02020603050405020304" pitchFamily="18" charset="0"/>
              </a:rPr>
              <a:t> coefficients </a:t>
            </a:r>
            <a:endParaRPr lang="en-GB" altLang="zh-CN" sz="1400" dirty="0" smtClean="0">
              <a:ea typeface="Times New Roman" panose="02020603050405020304" pitchFamily="18" charset="0"/>
            </a:endParaRPr>
          </a:p>
          <a:p>
            <a:pPr lvl="0" indent="184150"/>
            <a:r>
              <a:rPr lang="en-GB" altLang="zh-CN" sz="1400" dirty="0" smtClean="0">
                <a:ea typeface="Times New Roman" panose="02020603050405020304" pitchFamily="18" charset="0"/>
              </a:rPr>
              <a:t>(</a:t>
            </a:r>
            <a:r>
              <a:rPr lang="en-GB" altLang="zh-CN" sz="1400" dirty="0">
                <a:ea typeface="Times New Roman" panose="02020603050405020304" pitchFamily="18" charset="0"/>
              </a:rPr>
              <a:t>Stokes parameters), fully normalized,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baseline="-30000" dirty="0">
                <a:ea typeface="Times New Roman" panose="02020603050405020304" pitchFamily="18" charset="0"/>
              </a:rPr>
              <a:t> </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baseline="-30000" dirty="0">
                <a:ea typeface="Times New Roman" panose="02020603050405020304" pitchFamily="18" charset="0"/>
              </a:rPr>
              <a:t> </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el</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where</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el</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belongs to the reference ellipsoid.</a:t>
            </a:r>
            <a:endParaRPr lang="cs-CZ" altLang="zh-CN" sz="1400" dirty="0"/>
          </a:p>
        </p:txBody>
      </p:sp>
      <p:sp>
        <p:nvSpPr>
          <p:cNvPr id="9" name="Obdélník 8"/>
          <p:cNvSpPr/>
          <p:nvPr/>
        </p:nvSpPr>
        <p:spPr>
          <a:xfrm>
            <a:off x="323528" y="4152761"/>
            <a:ext cx="8478688" cy="1077218"/>
          </a:xfrm>
          <a:prstGeom prst="rect">
            <a:avLst/>
          </a:prstGeom>
        </p:spPr>
        <p:txBody>
          <a:bodyPr wrap="square">
            <a:spAutoFit/>
          </a:bodyPr>
          <a:lstStyle/>
          <a:p>
            <a:pPr lvl="0" indent="184150"/>
            <a:r>
              <a:rPr lang="en-GB" altLang="zh-CN" sz="1600" dirty="0">
                <a:ea typeface="Times New Roman" panose="02020603050405020304" pitchFamily="18" charset="0"/>
              </a:rPr>
              <a:t>or one can use the </a:t>
            </a:r>
            <a:r>
              <a:rPr lang="en-GB" altLang="zh-CN" sz="1600" i="1" dirty="0">
                <a:ea typeface="Times New Roman" panose="02020603050405020304" pitchFamily="18" charset="0"/>
              </a:rPr>
              <a:t>gravity disturbance</a:t>
            </a:r>
            <a:r>
              <a:rPr lang="en-GB" altLang="zh-CN" sz="1600" dirty="0">
                <a:ea typeface="Times New Roman" panose="02020603050405020304" pitchFamily="18" charset="0"/>
              </a:rPr>
              <a:t> (it is the same </a:t>
            </a:r>
            <a:r>
              <a:rPr lang="en-GB" altLang="zh-CN" sz="1600" dirty="0" smtClean="0">
                <a:ea typeface="Times New Roman" panose="02020603050405020304" pitchFamily="18" charset="0"/>
              </a:rPr>
              <a:t>but </a:t>
            </a:r>
            <a:r>
              <a:rPr lang="en-GB" altLang="zh-CN" sz="1600" dirty="0">
                <a:ea typeface="Times New Roman" panose="02020603050405020304" pitchFamily="18" charset="0"/>
              </a:rPr>
              <a:t>without the second term</a:t>
            </a:r>
            <a:r>
              <a:rPr lang="en-GB" altLang="zh-CN" sz="1600" dirty="0" smtClean="0">
                <a:ea typeface="Times New Roman" panose="02020603050405020304" pitchFamily="18" charset="0"/>
              </a:rPr>
              <a:t>).</a:t>
            </a:r>
          </a:p>
          <a:p>
            <a:pPr lvl="0" indent="184150"/>
            <a:endParaRPr lang="en-GB" sz="1600" dirty="0"/>
          </a:p>
          <a:p>
            <a:pPr lvl="0" indent="184150"/>
            <a:r>
              <a:rPr lang="en-GB" sz="1600" i="1" dirty="0" smtClean="0"/>
              <a:t>Gravity </a:t>
            </a:r>
            <a:r>
              <a:rPr lang="en-GB" sz="1600" i="1" dirty="0"/>
              <a:t>gradient tensor</a:t>
            </a:r>
            <a:r>
              <a:rPr lang="en-GB" sz="1600" dirty="0"/>
              <a:t> </a:t>
            </a:r>
            <a:r>
              <a:rPr lang="en-GB" sz="1600" b="1" dirty="0"/>
              <a:t>Γ</a:t>
            </a:r>
            <a:r>
              <a:rPr lang="en-GB" sz="1600" dirty="0"/>
              <a:t> (the </a:t>
            </a:r>
            <a:r>
              <a:rPr lang="en-GB" sz="1600" dirty="0" err="1"/>
              <a:t>Marussi</a:t>
            </a:r>
            <a:r>
              <a:rPr lang="en-GB" sz="1600" dirty="0"/>
              <a:t> tensor) is a tensor of the second derivatives of </a:t>
            </a:r>
            <a:endParaRPr lang="en-GB" sz="1600" dirty="0" smtClean="0"/>
          </a:p>
          <a:p>
            <a:pPr lvl="0" indent="184150"/>
            <a:r>
              <a:rPr lang="en-GB" sz="1600" dirty="0" smtClean="0"/>
              <a:t>the </a:t>
            </a:r>
            <a:r>
              <a:rPr lang="en-GB" sz="1600" dirty="0"/>
              <a:t>disturbing potential </a:t>
            </a:r>
            <a:r>
              <a:rPr lang="en-GB" sz="1600" i="1" dirty="0" smtClean="0"/>
              <a:t>T:</a:t>
            </a:r>
            <a:r>
              <a:rPr lang="en-GB" sz="1600" dirty="0"/>
              <a:t> </a:t>
            </a:r>
            <a:r>
              <a:rPr lang="en-GB" altLang="zh-CN" sz="1600" dirty="0" smtClean="0">
                <a:ea typeface="Times New Roman" panose="02020603050405020304" pitchFamily="18" charset="0"/>
              </a:rPr>
              <a:t> </a:t>
            </a:r>
            <a:endParaRPr lang="en-GB" altLang="zh-CN" sz="1600" dirty="0"/>
          </a:p>
        </p:txBody>
      </p:sp>
      <mc:AlternateContent xmlns:mc="http://schemas.openxmlformats.org/markup-compatibility/2006" xmlns:a14="http://schemas.microsoft.com/office/drawing/2010/main">
        <mc:Choice Requires="a14">
          <p:graphicFrame>
            <p:nvGraphicFramePr>
              <p:cNvPr id="10" name="Tabulka 9"/>
              <p:cNvGraphicFramePr>
                <a:graphicFrameLocks noGrp="1"/>
              </p:cNvGraphicFramePr>
              <p:nvPr>
                <p:extLst>
                  <p:ext uri="{D42A27DB-BD31-4B8C-83A1-F6EECF244321}">
                    <p14:modId xmlns:p14="http://schemas.microsoft.com/office/powerpoint/2010/main" val="1661314936"/>
                  </p:ext>
                </p:extLst>
              </p:nvPr>
            </p:nvGraphicFramePr>
            <p:xfrm>
              <a:off x="2843808" y="5085184"/>
              <a:ext cx="7348286" cy="1486218"/>
            </p:xfrm>
            <a:graphic>
              <a:graphicData uri="http://schemas.openxmlformats.org/drawingml/2006/table">
                <a:tbl>
                  <a:tblPr firstRow="1" firstCol="1" bandRow="1" bandCol="1">
                    <a:tableStyleId>{5C22544A-7EE6-4342-B048-85BDC9FD1C3A}</a:tableStyleId>
                  </a:tblPr>
                  <a:tblGrid>
                    <a:gridCol w="191826"/>
                    <a:gridCol w="7156460"/>
                  </a:tblGrid>
                  <a:tr h="1422751">
                    <a:tc>
                      <a:txBody>
                        <a:bodyPr/>
                        <a:lstStyle/>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tc>
                    <a:tc>
                      <a:txBody>
                        <a:bodyPr/>
                        <a:lstStyle/>
                        <a:p>
                          <a:pPr algn="just">
                            <a:lnSpc>
                              <a:spcPct val="115000"/>
                            </a:lnSpc>
                            <a:spcBef>
                              <a:spcPts val="720"/>
                            </a:spcBef>
                            <a:spcAft>
                              <a:spcPts val="0"/>
                            </a:spcAft>
                          </a:pPr>
                          <a14:m>
                            <m:oMath xmlns:m="http://schemas.openxmlformats.org/officeDocument/2006/math">
                              <m:r>
                                <a:rPr lang="cs-CZ" sz="1800" smtClean="0">
                                  <a:solidFill>
                                    <a:schemeClr val="tx1"/>
                                  </a:solidFill>
                                  <a:effectLst/>
                                  <a:latin typeface="Cambria Math" panose="02040503050406030204" pitchFamily="18" charset="0"/>
                                </a:rPr>
                                <m:t>𝚪</m:t>
                              </m:r>
                            </m:oMath>
                          </a14:m>
                          <a:r>
                            <a:rPr lang="en-US" sz="1800" dirty="0" smtClean="0">
                              <a:solidFill>
                                <a:schemeClr val="tx1"/>
                              </a:solidFill>
                              <a:effectLst/>
                            </a:rPr>
                            <a:t> </a:t>
                          </a:r>
                          <a:r>
                            <a:rPr lang="cs-CZ" sz="1800" b="0" dirty="0">
                              <a:solidFill>
                                <a:schemeClr val="tx1"/>
                              </a:solidFill>
                              <a:effectLst/>
                            </a:rPr>
                            <a:t>=</a:t>
                          </a:r>
                          <a:r>
                            <a:rPr lang="cs-CZ" sz="1800" dirty="0">
                              <a:solidFill>
                                <a:schemeClr val="tx1"/>
                              </a:solidFill>
                              <a:effectLst/>
                            </a:rPr>
                            <a:t> </a:t>
                          </a:r>
                          <a14:m>
                            <m:oMath xmlns:m="http://schemas.openxmlformats.org/officeDocument/2006/math">
                              <m:d>
                                <m:dPr>
                                  <m:begChr m:val="["/>
                                  <m:endChr m:val="]"/>
                                  <m:ctrlPr>
                                    <a:rPr lang="cs-CZ" sz="1800" i="1">
                                      <a:solidFill>
                                        <a:schemeClr val="tx1"/>
                                      </a:solidFill>
                                      <a:effectLst/>
                                      <a:latin typeface="Cambria Math" panose="02040503050406030204" pitchFamily="18" charset="0"/>
                                    </a:rPr>
                                  </m:ctrlPr>
                                </m:dPr>
                                <m:e>
                                  <m:m>
                                    <m:mPr>
                                      <m:mcs>
                                        <m:mc>
                                          <m:mcPr>
                                            <m:count m:val="3"/>
                                            <m:mcJc m:val="center"/>
                                          </m:mcPr>
                                        </m:mc>
                                      </m:mcs>
                                      <m:ctrlPr>
                                        <a:rPr lang="cs-CZ" sz="1800" i="1">
                                          <a:solidFill>
                                            <a:schemeClr val="tx1"/>
                                          </a:solidFill>
                                          <a:effectLst/>
                                          <a:latin typeface="Cambria Math" panose="02040503050406030204" pitchFamily="18" charset="0"/>
                                        </a:rPr>
                                      </m:ctrlPr>
                                    </m:mP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𝑥𝑧</m:t>
                                            </m:r>
                                          </m:sub>
                                        </m:sSub>
                                      </m:e>
                                    </m:m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𝑦𝑧</m:t>
                                            </m:r>
                                          </m:sub>
                                        </m:sSub>
                                      </m:e>
                                    </m:m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𝑧𝑧</m:t>
                                            </m:r>
                                          </m:sub>
                                        </m:sSub>
                                      </m:e>
                                    </m:mr>
                                  </m:m>
                                </m:e>
                              </m:d>
                            </m:oMath>
                          </a14:m>
                          <a:r>
                            <a:rPr lang="cs-CZ" sz="1600" dirty="0">
                              <a:solidFill>
                                <a:schemeClr val="tx1"/>
                              </a:solidFill>
                              <a:effectLst/>
                            </a:rPr>
                            <a:t> = </a:t>
                          </a:r>
                          <a14:m>
                            <m:oMath xmlns:m="http://schemas.openxmlformats.org/officeDocument/2006/math">
                              <m:d>
                                <m:dPr>
                                  <m:begChr m:val="["/>
                                  <m:endChr m:val="]"/>
                                  <m:ctrlPr>
                                    <a:rPr lang="cs-CZ" sz="1600" i="1">
                                      <a:solidFill>
                                        <a:schemeClr val="tx1"/>
                                      </a:solidFill>
                                      <a:effectLst/>
                                      <a:latin typeface="Cambria Math" panose="02040503050406030204" pitchFamily="18" charset="0"/>
                                    </a:rPr>
                                  </m:ctrlPr>
                                </m:dPr>
                                <m:e>
                                  <m:m>
                                    <m:mPr>
                                      <m:mcs>
                                        <m:mc>
                                          <m:mcPr>
                                            <m:count m:val="3"/>
                                            <m:mcJc m:val="center"/>
                                          </m:mcPr>
                                        </m:mc>
                                      </m:mcs>
                                      <m:ctrlPr>
                                        <a:rPr lang="cs-CZ" sz="1600" i="1">
                                          <a:solidFill>
                                            <a:schemeClr val="tx1"/>
                                          </a:solidFill>
                                          <a:effectLst/>
                                          <a:latin typeface="Cambria Math" panose="02040503050406030204" pitchFamily="18" charset="0"/>
                                        </a:rPr>
                                      </m:ctrlPr>
                                    </m:mP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𝑥</m:t>
                                                </m:r>
                                              </m:e>
                                              <m:sup>
                                                <m:r>
                                                  <a:rPr lang="cs-CZ" sz="1600">
                                                    <a:solidFill>
                                                      <a:schemeClr val="tx1"/>
                                                    </a:solidFill>
                                                    <a:effectLst/>
                                                    <a:latin typeface="Cambria Math" panose="02040503050406030204" pitchFamily="18" charset="0"/>
                                                  </a:rPr>
                                                  <m:t>2</m:t>
                                                </m:r>
                                              </m:sup>
                                            </m:sSup>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den>
                                        </m:f>
                                      </m:e>
                                    </m:m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𝑦</m:t>
                                                </m:r>
                                              </m:e>
                                              <m:sup>
                                                <m:r>
                                                  <a:rPr lang="cs-CZ" sz="1600">
                                                    <a:solidFill>
                                                      <a:schemeClr val="tx1"/>
                                                    </a:solidFill>
                                                    <a:effectLst/>
                                                    <a:latin typeface="Cambria Math" panose="02040503050406030204" pitchFamily="18" charset="0"/>
                                                  </a:rPr>
                                                  <m:t>2</m:t>
                                                </m:r>
                                              </m:sup>
                                            </m:sSup>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den>
                                        </m:f>
                                      </m:e>
                                    </m:m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𝑧</m:t>
                                                </m:r>
                                              </m:e>
                                              <m:sup>
                                                <m:r>
                                                  <a:rPr lang="cs-CZ" sz="1600">
                                                    <a:solidFill>
                                                      <a:schemeClr val="tx1"/>
                                                    </a:solidFill>
                                                    <a:effectLst/>
                                                    <a:latin typeface="Cambria Math" panose="02040503050406030204" pitchFamily="18" charset="0"/>
                                                  </a:rPr>
                                                  <m:t>2</m:t>
                                                </m:r>
                                              </m:sup>
                                            </m:sSup>
                                          </m:den>
                                        </m:f>
                                      </m:e>
                                    </m:mr>
                                  </m:m>
                                </m:e>
                              </m:d>
                              <m:r>
                                <a:rPr lang="cs-CZ" sz="1600">
                                  <a:solidFill>
                                    <a:schemeClr val="tx1"/>
                                  </a:solidFill>
                                  <a:effectLst/>
                                  <a:latin typeface="Cambria Math" panose="02040503050406030204" pitchFamily="18" charset="0"/>
                                </a:rPr>
                                <m:t> </m:t>
                              </m:r>
                            </m:oMath>
                          </a14:m>
                          <a:r>
                            <a:rPr lang="cs-CZ" sz="1600" dirty="0">
                              <a:solidFill>
                                <a:schemeClr val="tx1"/>
                              </a:solidFill>
                              <a:effectLst/>
                            </a:rPr>
                            <a:t> </a:t>
                          </a:r>
                          <a:r>
                            <a:rPr lang="cs-CZ" sz="1600" dirty="0" smtClean="0">
                              <a:solidFill>
                                <a:schemeClr val="tx1"/>
                              </a:solidFill>
                              <a:effectLst/>
                            </a:rPr>
                            <a:t>                                          </a:t>
                          </a:r>
                          <a:r>
                            <a:rPr lang="cs-CZ" sz="1600" dirty="0">
                              <a:solidFill>
                                <a:schemeClr val="tx1"/>
                              </a:solidFill>
                              <a:effectLst/>
                            </a:rPr>
                            <a:t>(2)</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nchor="ctr">
                        <a:noFill/>
                      </a:tcPr>
                    </a:tc>
                  </a:tr>
                </a:tbl>
              </a:graphicData>
            </a:graphic>
          </p:graphicFrame>
        </mc:Choice>
        <mc:Fallback xmlns="">
          <p:graphicFrame>
            <p:nvGraphicFramePr>
              <p:cNvPr id="10" name="Tabulka 9"/>
              <p:cNvGraphicFramePr>
                <a:graphicFrameLocks noGrp="1"/>
              </p:cNvGraphicFramePr>
              <p:nvPr>
                <p:extLst>
                  <p:ext uri="{D42A27DB-BD31-4B8C-83A1-F6EECF244321}">
                    <p14:modId xmlns:p14="http://schemas.microsoft.com/office/powerpoint/2010/main" val="1661314936"/>
                  </p:ext>
                </p:extLst>
              </p:nvPr>
            </p:nvGraphicFramePr>
            <p:xfrm>
              <a:off x="2843808" y="5085184"/>
              <a:ext cx="7348286" cy="1486218"/>
            </p:xfrm>
            <a:graphic>
              <a:graphicData uri="http://schemas.openxmlformats.org/drawingml/2006/table">
                <a:tbl>
                  <a:tblPr firstRow="1" firstCol="1" bandRow="1" bandCol="1">
                    <a:tableStyleId>{5C22544A-7EE6-4342-B048-85BDC9FD1C3A}</a:tableStyleId>
                  </a:tblPr>
                  <a:tblGrid>
                    <a:gridCol w="191826"/>
                    <a:gridCol w="7156460"/>
                  </a:tblGrid>
                  <a:tr h="1486218">
                    <a:tc>
                      <a:txBody>
                        <a:bodyPr/>
                        <a:lstStyle/>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tc>
                    <a:tc>
                      <a:txBody>
                        <a:bodyPr/>
                        <a:lstStyle/>
                        <a:p>
                          <a:endParaRPr lang="cs-CZ"/>
                        </a:p>
                      </a:txBody>
                      <a:tcPr marL="38763" marR="38763" marT="0" marB="0" anchor="ctr">
                        <a:blipFill rotWithShape="0">
                          <a:blip r:embed="rId5"/>
                          <a:stretch>
                            <a:fillRect l="-2723" t="-410" r="-426" b="-2049"/>
                          </a:stretch>
                        </a:blipFill>
                      </a:tcPr>
                    </a:tc>
                  </a:tr>
                </a:tbl>
              </a:graphicData>
            </a:graphic>
          </p:graphicFrame>
        </mc:Fallback>
      </mc:AlternateContent>
    </p:spTree>
    <p:extLst>
      <p:ext uri="{BB962C8B-B14F-4D97-AF65-F5344CB8AC3E}">
        <p14:creationId xmlns:p14="http://schemas.microsoft.com/office/powerpoint/2010/main" val="29641252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2230231" y="116632"/>
            <a:ext cx="6913769" cy="6567799"/>
          </a:xfrm>
          <a:prstGeom prst="rect">
            <a:avLst/>
          </a:prstGeom>
        </p:spPr>
      </p:pic>
      <p:sp>
        <p:nvSpPr>
          <p:cNvPr id="3" name="TextovéPole 2"/>
          <p:cNvSpPr txBox="1"/>
          <p:nvPr/>
        </p:nvSpPr>
        <p:spPr>
          <a:xfrm>
            <a:off x="2411760" y="6165304"/>
            <a:ext cx="4464496" cy="307777"/>
          </a:xfrm>
          <a:prstGeom prst="rect">
            <a:avLst/>
          </a:prstGeom>
          <a:noFill/>
        </p:spPr>
        <p:txBody>
          <a:bodyPr wrap="square" rtlCol="0">
            <a:spAutoFit/>
          </a:bodyPr>
          <a:lstStyle/>
          <a:p>
            <a:r>
              <a:rPr lang="cs-CZ" sz="1400" dirty="0" err="1" smtClean="0">
                <a:solidFill>
                  <a:schemeClr val="bg1"/>
                </a:solidFill>
              </a:rPr>
              <a:t>A.H.Saad</a:t>
            </a:r>
            <a:r>
              <a:rPr lang="cs-CZ" sz="1400" dirty="0" smtClean="0">
                <a:solidFill>
                  <a:schemeClr val="bg1"/>
                </a:solidFill>
              </a:rPr>
              <a:t>, </a:t>
            </a:r>
            <a:r>
              <a:rPr lang="cs-CZ" sz="1400" dirty="0" err="1" smtClean="0">
                <a:solidFill>
                  <a:schemeClr val="bg1"/>
                </a:solidFill>
              </a:rPr>
              <a:t>The</a:t>
            </a:r>
            <a:r>
              <a:rPr lang="cs-CZ" sz="1400" dirty="0" smtClean="0">
                <a:solidFill>
                  <a:schemeClr val="bg1"/>
                </a:solidFill>
              </a:rPr>
              <a:t> </a:t>
            </a:r>
            <a:r>
              <a:rPr lang="cs-CZ" sz="1400" dirty="0" err="1" smtClean="0">
                <a:solidFill>
                  <a:schemeClr val="bg1"/>
                </a:solidFill>
              </a:rPr>
              <a:t>Leading</a:t>
            </a:r>
            <a:r>
              <a:rPr lang="cs-CZ" sz="1400" dirty="0" smtClean="0">
                <a:solidFill>
                  <a:schemeClr val="bg1"/>
                </a:solidFill>
              </a:rPr>
              <a:t> </a:t>
            </a:r>
            <a:r>
              <a:rPr lang="cs-CZ" sz="1400" dirty="0" err="1" smtClean="0">
                <a:solidFill>
                  <a:schemeClr val="bg1"/>
                </a:solidFill>
              </a:rPr>
              <a:t>Edge</a:t>
            </a:r>
            <a:r>
              <a:rPr lang="cs-CZ" sz="1400" dirty="0" smtClean="0">
                <a:solidFill>
                  <a:schemeClr val="bg1"/>
                </a:solidFill>
              </a:rPr>
              <a:t>, 942-950, </a:t>
            </a:r>
            <a:r>
              <a:rPr lang="cs-CZ" sz="1400" dirty="0" err="1" smtClean="0">
                <a:solidFill>
                  <a:schemeClr val="bg1"/>
                </a:solidFill>
              </a:rPr>
              <a:t>Aug</a:t>
            </a:r>
            <a:r>
              <a:rPr lang="cs-CZ" sz="1400" dirty="0" smtClean="0">
                <a:solidFill>
                  <a:schemeClr val="bg1"/>
                </a:solidFill>
              </a:rPr>
              <a:t>. 2006</a:t>
            </a:r>
            <a:endParaRPr lang="cs-CZ" sz="1400" dirty="0">
              <a:solidFill>
                <a:schemeClr val="bg1"/>
              </a:solidFill>
            </a:endParaRPr>
          </a:p>
        </p:txBody>
      </p:sp>
      <p:pic>
        <p:nvPicPr>
          <p:cNvPr id="4" name="Obrázek 3"/>
          <p:cNvPicPr>
            <a:picLocks noChangeAspect="1"/>
          </p:cNvPicPr>
          <p:nvPr/>
        </p:nvPicPr>
        <p:blipFill rotWithShape="1">
          <a:blip r:embed="rId4"/>
          <a:srcRect l="38961" t="51306" r="24675" b="1739"/>
          <a:stretch/>
        </p:blipFill>
        <p:spPr>
          <a:xfrm>
            <a:off x="107504" y="404664"/>
            <a:ext cx="2016225" cy="1944216"/>
          </a:xfrm>
          <a:prstGeom prst="rect">
            <a:avLst/>
          </a:prstGeom>
        </p:spPr>
      </p:pic>
    </p:spTree>
    <p:extLst>
      <p:ext uri="{BB962C8B-B14F-4D97-AF65-F5344CB8AC3E}">
        <p14:creationId xmlns:p14="http://schemas.microsoft.com/office/powerpoint/2010/main" val="1116873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obrázek 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624" y="1509936"/>
            <a:ext cx="5505450" cy="476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Obdélník 3"/>
              <p:cNvSpPr/>
              <p:nvPr/>
            </p:nvSpPr>
            <p:spPr>
              <a:xfrm>
                <a:off x="2399646" y="805691"/>
                <a:ext cx="4271234" cy="428322"/>
              </a:xfrm>
              <a:prstGeom prst="rect">
                <a:avLst/>
              </a:prstGeom>
            </p:spPr>
            <p:txBody>
              <a:bodyPr wrap="none">
                <a:spAutoFit/>
              </a:bodyPr>
              <a:lstStyle/>
              <a:p>
                <a14:m>
                  <m:oMath xmlns:m="http://schemas.openxmlformats.org/officeDocument/2006/math">
                    <m:sSub>
                      <m:sSubPr>
                        <m:ctrlPr>
                          <a:rPr lang="cs-CZ" sz="2000" i="1" smtClean="0">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𝐼</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0</m:t>
                        </m:r>
                      </m:sub>
                    </m:sSub>
                    <m:r>
                      <a:rPr lang="cs-CZ" sz="2000" b="1"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𝑡𝑟𝑎𝑐𝑒</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 </m:t>
                    </m:r>
                    <m:d>
                      <m:dPr>
                        <m:ctrlPr>
                          <a:rPr lang="cs-CZ" sz="2000" i="1">
                            <a:effectLst/>
                            <a:latin typeface="Cambria Math" panose="02040503050406030204" pitchFamily="18" charset="0"/>
                          </a:rPr>
                        </m:ctrlPr>
                      </m:dPr>
                      <m:e>
                        <m:r>
                          <a:rPr lang="cs-CZ" sz="2000" b="1" i="1">
                            <a:effectLst/>
                            <a:latin typeface="Cambria Math" panose="02040503050406030204" pitchFamily="18" charset="0"/>
                            <a:ea typeface="MS Mincho" panose="02020609040205080304" pitchFamily="49" charset="-128"/>
                            <a:cs typeface="Times New Roman" panose="02020603050405020304" pitchFamily="18" charset="0"/>
                          </a:rPr>
                          <m:t>𝚪</m:t>
                        </m:r>
                      </m:e>
                    </m:d>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xx</m:t>
                        </m:r>
                      </m:sub>
                    </m:sSub>
                    <m:r>
                      <a:rPr lang="cs-CZ" sz="2000">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yy</m:t>
                        </m:r>
                      </m:sub>
                    </m:sSub>
                    <m:r>
                      <a:rPr lang="cs-CZ" sz="2000">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zz</m:t>
                        </m:r>
                      </m:sub>
                    </m:sSub>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oMath>
                </a14:m>
                <a:r>
                  <a:rPr lang="cs-CZ" sz="2000" dirty="0">
                    <a:effectLst/>
                    <a:latin typeface="Cambria" panose="02040503050406030204" pitchFamily="18" charset="0"/>
                    <a:ea typeface="MS Mincho" panose="02020609040205080304" pitchFamily="49" charset="-128"/>
                    <a:cs typeface="Times New Roman" panose="02020603050405020304" pitchFamily="18" charset="0"/>
                  </a:rPr>
                  <a:t>  0 </a:t>
                </a:r>
                <a:endParaRPr lang="cs-CZ" sz="2000" dirty="0"/>
              </a:p>
            </p:txBody>
          </p:sp>
        </mc:Choice>
        <mc:Fallback xmlns="">
          <p:sp>
            <p:nvSpPr>
              <p:cNvPr id="4" name="Obdélník 3"/>
              <p:cNvSpPr>
                <a:spLocks noRot="1" noChangeAspect="1" noMove="1" noResize="1" noEditPoints="1" noAdjustHandles="1" noChangeArrowheads="1" noChangeShapeType="1" noTextEdit="1"/>
              </p:cNvSpPr>
              <p:nvPr/>
            </p:nvSpPr>
            <p:spPr>
              <a:xfrm>
                <a:off x="2399646" y="805691"/>
                <a:ext cx="4271234" cy="428322"/>
              </a:xfrm>
              <a:prstGeom prst="rect">
                <a:avLst/>
              </a:prstGeom>
              <a:blipFill rotWithShape="0">
                <a:blip r:embed="rId3"/>
                <a:stretch>
                  <a:fillRect t="-8571" r="-571" b="-17143"/>
                </a:stretch>
              </a:blipFill>
            </p:spPr>
            <p:txBody>
              <a:bodyPr/>
              <a:lstStyle/>
              <a:p>
                <a:r>
                  <a:rPr lang="cs-CZ">
                    <a:noFill/>
                  </a:rPr>
                  <a:t> </a:t>
                </a:r>
              </a:p>
            </p:txBody>
          </p:sp>
        </mc:Fallback>
      </mc:AlternateContent>
      <p:sp>
        <p:nvSpPr>
          <p:cNvPr id="5" name="TextovéPole 4"/>
          <p:cNvSpPr txBox="1"/>
          <p:nvPr/>
        </p:nvSpPr>
        <p:spPr>
          <a:xfrm>
            <a:off x="5761945" y="300417"/>
            <a:ext cx="2219582" cy="369332"/>
          </a:xfrm>
          <a:prstGeom prst="rect">
            <a:avLst/>
          </a:prstGeom>
          <a:noFill/>
        </p:spPr>
        <p:txBody>
          <a:bodyPr wrap="none" rtlCol="0">
            <a:spAutoFit/>
          </a:bodyPr>
          <a:lstStyle/>
          <a:p>
            <a:r>
              <a:rPr lang="cs-CZ" dirty="0" smtClean="0"/>
              <a:t>just 3 </a:t>
            </a:r>
            <a:r>
              <a:rPr lang="cs-CZ" b="1" i="1" dirty="0" err="1" smtClean="0">
                <a:latin typeface="Times New Roman" panose="02020603050405020304" pitchFamily="18" charset="0"/>
                <a:cs typeface="Times New Roman" panose="02020603050405020304" pitchFamily="18" charset="0"/>
              </a:rPr>
              <a:t>INVARIANT</a:t>
            </a:r>
            <a:r>
              <a:rPr lang="cs-CZ" i="1" dirty="0" err="1" smtClean="0"/>
              <a:t>s</a:t>
            </a:r>
            <a:endParaRPr lang="cs-CZ" i="1" dirty="0"/>
          </a:p>
        </p:txBody>
      </p:sp>
      <mc:AlternateContent xmlns:mc="http://schemas.openxmlformats.org/markup-compatibility/2006" xmlns:a14="http://schemas.microsoft.com/office/drawing/2010/main">
        <mc:Choice Requires="a14">
          <p:sp>
            <p:nvSpPr>
              <p:cNvPr id="6" name="Obdélník 5"/>
              <p:cNvSpPr/>
              <p:nvPr/>
            </p:nvSpPr>
            <p:spPr>
              <a:xfrm>
                <a:off x="977219" y="1288993"/>
                <a:ext cx="8424936" cy="537135"/>
              </a:xfrm>
              <a:prstGeom prst="rect">
                <a:avLst/>
              </a:prstGeom>
            </p:spPr>
            <p:txBody>
              <a:bodyPr wrap="square">
                <a:spAutoFit/>
              </a:bodyPr>
              <a:lstStyle/>
              <a:p>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I</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1 </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 (T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a:t>
                </a:r>
                <a:r>
                  <a:rPr lang="cs-CZ" sz="2000" dirty="0">
                    <a:effectLst/>
                    <a:latin typeface="Cambria" panose="02040503050406030204" pitchFamily="18" charset="0"/>
                    <a:ea typeface="MS Mincho" panose="02020609040205080304" pitchFamily="49" charset="-128"/>
                    <a:cs typeface="Times New Roman" panose="02020603050405020304" pitchFamily="18" charset="0"/>
                  </a:rPr>
                  <a:t> =  </a:t>
                </a:r>
                <a14:m>
                  <m:oMath xmlns:m="http://schemas.openxmlformats.org/officeDocument/2006/math">
                    <m:f>
                      <m:fPr>
                        <m:ctrlPr>
                          <a:rPr lang="cs-CZ" sz="2000" i="1">
                            <a:effectLst/>
                            <a:latin typeface="Cambria Math" panose="02040503050406030204" pitchFamily="18" charset="0"/>
                          </a:rPr>
                        </m:ctrlPr>
                      </m:fPr>
                      <m:num>
                        <m:r>
                          <a:rPr lang="cs-CZ" sz="2000" i="1">
                            <a:effectLst/>
                            <a:latin typeface="Cambria Math" panose="02040503050406030204" pitchFamily="18" charset="0"/>
                            <a:ea typeface="MS Mincho" panose="02020609040205080304" pitchFamily="49" charset="-128"/>
                            <a:cs typeface="Times New Roman" panose="02020603050405020304" pitchFamily="18" charset="0"/>
                          </a:rPr>
                          <m:t>1</m:t>
                        </m:r>
                      </m:num>
                      <m:den>
                        <m:r>
                          <a:rPr lang="cs-CZ" sz="2000" i="1">
                            <a:effectLst/>
                            <a:latin typeface="Cambria Math" panose="02040503050406030204" pitchFamily="18" charset="0"/>
                            <a:ea typeface="MS Mincho" panose="02020609040205080304" pitchFamily="49" charset="-128"/>
                            <a:cs typeface="Times New Roman" panose="02020603050405020304" pitchFamily="18" charset="0"/>
                          </a:rPr>
                          <m:t>2</m:t>
                        </m:r>
                      </m:den>
                    </m:f>
                    <m:nary>
                      <m:naryPr>
                        <m:chr m:val="∑"/>
                        <m:limLoc m:val="undOvr"/>
                        <m:supHide m:val="on"/>
                        <m:ctrlPr>
                          <a:rPr lang="cs-CZ" sz="2000" i="1">
                            <a:effectLst/>
                            <a:latin typeface="Cambria Math" panose="02040503050406030204" pitchFamily="18" charset="0"/>
                          </a:rPr>
                        </m:ctrlPr>
                      </m:naryPr>
                      <m:sub>
                        <m:d>
                          <m:dPr>
                            <m:begChr m:val="{"/>
                            <m:endChr m:val="}"/>
                            <m:ctrlPr>
                              <a:rPr lang="cs-CZ" sz="2000" i="1">
                                <a:effectLst/>
                                <a:latin typeface="Cambria Math" panose="02040503050406030204" pitchFamily="18" charset="0"/>
                              </a:rPr>
                            </m:ctrlPr>
                          </m:d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𝑗</m:t>
                            </m:r>
                          </m:e>
                        </m:d>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d>
                          <m:dPr>
                            <m:begChr m:val="{"/>
                            <m:endChr m:val="}"/>
                            <m:ctrlPr>
                              <a:rPr lang="cs-CZ" sz="2000" i="1">
                                <a:effectLst/>
                                <a:latin typeface="Cambria Math" panose="02040503050406030204" pitchFamily="18" charset="0"/>
                              </a:rPr>
                            </m:ctrlPr>
                          </m:d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𝑥</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𝑦</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𝑧</m:t>
                            </m:r>
                          </m:e>
                        </m:d>
                      </m:sub>
                      <m:sup/>
                      <m:e>
                        <m:sSub>
                          <m:sSubPr>
                            <m:ctrlPr>
                              <a:rPr lang="cs-CZ" sz="2000" i="1">
                                <a:effectLst/>
                                <a:latin typeface="Cambria Math" panose="02040503050406030204" pitchFamily="18" charset="0"/>
                              </a:rPr>
                            </m:ctrlPr>
                          </m:sSubPr>
                          <m:e>
                            <m:d>
                              <m:dPr>
                                <m:ctrlPr>
                                  <a:rPr lang="cs-CZ" sz="2000" i="1">
                                    <a:effectLst/>
                                    <a:latin typeface="Cambria Math" panose="02040503050406030204" pitchFamily="18" charset="0"/>
                                  </a:rPr>
                                </m:ctrlPr>
                              </m:dPr>
                              <m:e>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𝑖𝑖</m:t>
                                    </m:r>
                                  </m:sub>
                                </m:sSub>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𝑗𝑗</m:t>
                                    </m:r>
                                  </m:sub>
                                </m:sSub>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sSubSup>
                                  <m:sSubSupPr>
                                    <m:ctrlPr>
                                      <a:rPr lang="cs-CZ" sz="2000" i="1">
                                        <a:effectLst/>
                                        <a:latin typeface="Cambria Math" panose="02040503050406030204" pitchFamily="18" charset="0"/>
                                      </a:rPr>
                                    </m:ctrlPr>
                                  </m:sSubSup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𝑖𝑗</m:t>
                                    </m:r>
                                  </m:sub>
                                  <m:sup>
                                    <m:r>
                                      <a:rPr lang="cs-CZ" sz="2000" i="1">
                                        <a:effectLst/>
                                        <a:latin typeface="Cambria Math" panose="02040503050406030204" pitchFamily="18" charset="0"/>
                                        <a:ea typeface="MS Mincho" panose="02020609040205080304" pitchFamily="49" charset="-128"/>
                                        <a:cs typeface="Times New Roman" panose="02020603050405020304" pitchFamily="18" charset="0"/>
                                      </a:rPr>
                                      <m:t>2</m:t>
                                    </m:r>
                                  </m:sup>
                                </m:sSubSup>
                              </m:e>
                            </m:d>
                          </m:e>
                          <m:sub/>
                        </m:sSub>
                      </m:e>
                    </m:nary>
                  </m:oMath>
                </a14:m>
                <a:r>
                  <a:rPr lang="cs-CZ" dirty="0">
                    <a:effectLst/>
                    <a:latin typeface="Times New Roman" panose="02020603050405020304" pitchFamily="18" charset="0"/>
                    <a:ea typeface="MS Mincho" panose="02020609040205080304" pitchFamily="49" charset="-128"/>
                  </a:rPr>
                  <a:t> </a:t>
                </a:r>
                <a:endParaRPr lang="cs-CZ" dirty="0"/>
              </a:p>
            </p:txBody>
          </p:sp>
        </mc:Choice>
        <mc:Fallback xmlns="">
          <p:sp>
            <p:nvSpPr>
              <p:cNvPr id="6" name="Obdélník 5"/>
              <p:cNvSpPr>
                <a:spLocks noRot="1" noChangeAspect="1" noMove="1" noResize="1" noEditPoints="1" noAdjustHandles="1" noChangeArrowheads="1" noChangeShapeType="1" noTextEdit="1"/>
              </p:cNvSpPr>
              <p:nvPr/>
            </p:nvSpPr>
            <p:spPr>
              <a:xfrm>
                <a:off x="977219" y="1288993"/>
                <a:ext cx="8424936" cy="537135"/>
              </a:xfrm>
              <a:prstGeom prst="rect">
                <a:avLst/>
              </a:prstGeom>
              <a:blipFill rotWithShape="0">
                <a:blip r:embed="rId4"/>
                <a:stretch>
                  <a:fillRect l="-724" t="-78652" b="-121348"/>
                </a:stretch>
              </a:blipFill>
            </p:spPr>
            <p:txBody>
              <a:bodyPr/>
              <a:lstStyle/>
              <a:p>
                <a:r>
                  <a:rPr lang="cs-CZ">
                    <a:noFill/>
                  </a:rPr>
                  <a:t> </a:t>
                </a:r>
              </a:p>
            </p:txBody>
          </p:sp>
        </mc:Fallback>
      </mc:AlternateContent>
      <p:sp>
        <p:nvSpPr>
          <p:cNvPr id="7" name="Obdélník 6"/>
          <p:cNvSpPr/>
          <p:nvPr/>
        </p:nvSpPr>
        <p:spPr>
          <a:xfrm>
            <a:off x="977219" y="1784150"/>
            <a:ext cx="7974632" cy="400110"/>
          </a:xfrm>
          <a:prstGeom prst="rect">
            <a:avLst/>
          </a:prstGeom>
        </p:spPr>
        <p:txBody>
          <a:bodyPr wrap="square">
            <a:spAutoFit/>
          </a:bodyPr>
          <a:lstStyle/>
          <a:p>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I</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2 </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det</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b="1" i="1" dirty="0" smtClean="0">
                <a:effectLst/>
                <a:latin typeface="Cambria" panose="02040503050406030204" pitchFamily="18" charset="0"/>
                <a:ea typeface="MS Mincho" panose="02020609040205080304" pitchFamily="49" charset="-128"/>
                <a:cs typeface="Times New Roman" panose="02020603050405020304" pitchFamily="18" charset="0"/>
              </a:rPr>
              <a:t>Г</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baseline="30000" dirty="0" smtClean="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a:t>
            </a:r>
            <a:r>
              <a:rPr lang="cs-CZ" sz="2000" dirty="0" smtClean="0">
                <a:effectLst/>
                <a:latin typeface="Times New Roman" panose="02020603050405020304" pitchFamily="18" charset="0"/>
                <a:ea typeface="MS Mincho" panose="02020609040205080304" pitchFamily="49" charset="-128"/>
              </a:rPr>
              <a:t> </a:t>
            </a:r>
            <a:endParaRPr lang="cs-CZ" sz="2000" dirty="0"/>
          </a:p>
        </p:txBody>
      </p:sp>
      <mc:AlternateContent xmlns:mc="http://schemas.openxmlformats.org/markup-compatibility/2006" xmlns:a14="http://schemas.microsoft.com/office/drawing/2010/main">
        <mc:Choice Requires="a14">
          <p:sp>
            <p:nvSpPr>
              <p:cNvPr id="10" name="Obdélník 9"/>
              <p:cNvSpPr/>
              <p:nvPr/>
            </p:nvSpPr>
            <p:spPr>
              <a:xfrm>
                <a:off x="3461742" y="2967076"/>
                <a:ext cx="2453364" cy="693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mtClean="0">
                          <a:latin typeface="Cambria Math" panose="02040503050406030204" pitchFamily="18" charset="0"/>
                        </a:rPr>
                        <m:t>0</m:t>
                      </m:r>
                      <m:r>
                        <a:rPr lang="cs-CZ" i="0">
                          <a:latin typeface="Cambria Math" panose="02040503050406030204" pitchFamily="18" charset="0"/>
                        </a:rPr>
                        <m:t>≤</m:t>
                      </m:r>
                      <m:r>
                        <a:rPr lang="cs-CZ" i="1">
                          <a:latin typeface="Cambria Math" panose="02040503050406030204" pitchFamily="18" charset="0"/>
                        </a:rPr>
                        <m:t>𝐼</m:t>
                      </m:r>
                      <m:r>
                        <a:rPr lang="cs-CZ" i="0">
                          <a:latin typeface="Cambria Math" panose="02040503050406030204" pitchFamily="18" charset="0"/>
                        </a:rPr>
                        <m:t>=−</m:t>
                      </m:r>
                      <m:f>
                        <m:fPr>
                          <m:ctrlPr>
                            <a:rPr lang="cs-CZ" i="1">
                              <a:latin typeface="Cambria Math" panose="02040503050406030204" pitchFamily="18" charset="0"/>
                            </a:rPr>
                          </m:ctrlPr>
                        </m:fPr>
                        <m:num>
                          <m:sSup>
                            <m:sSupPr>
                              <m:ctrlPr>
                                <a:rPr lang="cs-CZ" i="1">
                                  <a:latin typeface="Cambria Math" panose="02040503050406030204" pitchFamily="18" charset="0"/>
                                </a:rPr>
                              </m:ctrlPr>
                            </m:sSupPr>
                            <m:e>
                              <m:d>
                                <m:dPr>
                                  <m:ctrlPr>
                                    <a:rPr lang="cs-CZ" i="1">
                                      <a:latin typeface="Cambria Math" panose="02040503050406030204" pitchFamily="18" charset="0"/>
                                    </a:rPr>
                                  </m:ctrlPr>
                                </m:dPr>
                                <m:e>
                                  <m:f>
                                    <m:fPr>
                                      <m:type m:val="lin"/>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𝐼</m:t>
                                          </m:r>
                                        </m:e>
                                        <m:sub>
                                          <m:r>
                                            <a:rPr lang="cs-CZ" i="0">
                                              <a:latin typeface="Cambria Math" panose="02040503050406030204" pitchFamily="18" charset="0"/>
                                            </a:rPr>
                                            <m:t>2</m:t>
                                          </m:r>
                                        </m:sub>
                                      </m:sSub>
                                    </m:num>
                                    <m:den>
                                      <m:r>
                                        <a:rPr lang="cs-CZ" i="0">
                                          <a:latin typeface="Cambria Math" panose="02040503050406030204" pitchFamily="18" charset="0"/>
                                        </a:rPr>
                                        <m:t>2</m:t>
                                      </m:r>
                                    </m:den>
                                  </m:f>
                                </m:e>
                              </m:d>
                            </m:e>
                            <m:sup>
                              <m:r>
                                <a:rPr lang="cs-CZ" i="0">
                                  <a:latin typeface="Cambria Math" panose="02040503050406030204" pitchFamily="18" charset="0"/>
                                </a:rPr>
                                <m:t>2</m:t>
                              </m:r>
                            </m:sup>
                          </m:sSup>
                        </m:num>
                        <m:den>
                          <m:sSup>
                            <m:sSupPr>
                              <m:ctrlPr>
                                <a:rPr lang="cs-CZ" i="1">
                                  <a:latin typeface="Cambria Math" panose="02040503050406030204" pitchFamily="18" charset="0"/>
                                </a:rPr>
                              </m:ctrlPr>
                            </m:sSupPr>
                            <m:e>
                              <m:d>
                                <m:dPr>
                                  <m:ctrlPr>
                                    <a:rPr lang="cs-CZ" i="1">
                                      <a:latin typeface="Cambria Math" panose="02040503050406030204" pitchFamily="18" charset="0"/>
                                    </a:rPr>
                                  </m:ctrlPr>
                                </m:dPr>
                                <m:e>
                                  <m:f>
                                    <m:fPr>
                                      <m:type m:val="lin"/>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𝐼</m:t>
                                          </m:r>
                                        </m:e>
                                        <m:sub>
                                          <m:r>
                                            <a:rPr lang="cs-CZ" i="0">
                                              <a:latin typeface="Cambria Math" panose="02040503050406030204" pitchFamily="18" charset="0"/>
                                            </a:rPr>
                                            <m:t>1</m:t>
                                          </m:r>
                                        </m:sub>
                                      </m:sSub>
                                    </m:num>
                                    <m:den>
                                      <m:r>
                                        <a:rPr lang="cs-CZ" i="0">
                                          <a:latin typeface="Cambria Math" panose="02040503050406030204" pitchFamily="18" charset="0"/>
                                        </a:rPr>
                                        <m:t>3</m:t>
                                      </m:r>
                                    </m:den>
                                  </m:f>
                                </m:e>
                              </m:d>
                            </m:e>
                            <m:sup>
                              <m:r>
                                <a:rPr lang="cs-CZ" i="0">
                                  <a:latin typeface="Cambria Math" panose="02040503050406030204" pitchFamily="18" charset="0"/>
                                </a:rPr>
                                <m:t>3</m:t>
                              </m:r>
                            </m:sup>
                          </m:sSup>
                        </m:den>
                      </m:f>
                      <m:r>
                        <a:rPr lang="cs-CZ" i="0">
                          <a:latin typeface="Cambria Math" panose="02040503050406030204" pitchFamily="18" charset="0"/>
                        </a:rPr>
                        <m:t>≤1</m:t>
                      </m:r>
                    </m:oMath>
                  </m:oMathPara>
                </a14:m>
                <a:endParaRPr lang="cs-CZ" dirty="0"/>
              </a:p>
            </p:txBody>
          </p:sp>
        </mc:Choice>
        <mc:Fallback xmlns="">
          <p:sp>
            <p:nvSpPr>
              <p:cNvPr id="10" name="Obdélník 9"/>
              <p:cNvSpPr>
                <a:spLocks noRot="1" noChangeAspect="1" noMove="1" noResize="1" noEditPoints="1" noAdjustHandles="1" noChangeArrowheads="1" noChangeShapeType="1" noTextEdit="1"/>
              </p:cNvSpPr>
              <p:nvPr/>
            </p:nvSpPr>
            <p:spPr>
              <a:xfrm>
                <a:off x="3461742" y="2967076"/>
                <a:ext cx="2453364" cy="693460"/>
              </a:xfrm>
              <a:prstGeom prst="rect">
                <a:avLst/>
              </a:prstGeom>
              <a:blipFill rotWithShape="0">
                <a:blip r:embed="rId5"/>
                <a:stretch>
                  <a:fillRect/>
                </a:stretch>
              </a:blipFill>
            </p:spPr>
            <p:txBody>
              <a:bodyPr/>
              <a:lstStyle/>
              <a:p>
                <a:r>
                  <a:rPr lang="cs-CZ">
                    <a:noFill/>
                  </a:rPr>
                  <a:t> </a:t>
                </a:r>
              </a:p>
            </p:txBody>
          </p:sp>
        </mc:Fallback>
      </mc:AlternateContent>
      <p:sp>
        <p:nvSpPr>
          <p:cNvPr id="3" name="Rectangle 1"/>
          <p:cNvSpPr>
            <a:spLocks noChangeArrowheads="1"/>
          </p:cNvSpPr>
          <p:nvPr/>
        </p:nvSpPr>
        <p:spPr bwMode="auto">
          <a:xfrm>
            <a:off x="-1097296" y="3245420"/>
            <a:ext cx="112651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4150">
              <a:tabLst>
                <a:tab pos="733425" algn="l"/>
                <a:tab pos="5164138" algn="l"/>
              </a:tabLst>
              <a:defRPr>
                <a:solidFill>
                  <a:schemeClr val="tx1"/>
                </a:solidFill>
                <a:latin typeface="Arial" panose="020B0604020202020204" pitchFamily="34" charset="0"/>
              </a:defRPr>
            </a:lvl1pPr>
            <a:lvl2pPr>
              <a:tabLst>
                <a:tab pos="733425" algn="l"/>
                <a:tab pos="5164138" algn="l"/>
              </a:tabLst>
              <a:defRPr>
                <a:solidFill>
                  <a:schemeClr val="tx1"/>
                </a:solidFill>
                <a:latin typeface="Arial" panose="020B0604020202020204" pitchFamily="34" charset="0"/>
              </a:defRPr>
            </a:lvl2pPr>
            <a:lvl3pPr>
              <a:tabLst>
                <a:tab pos="733425" algn="l"/>
                <a:tab pos="5164138" algn="l"/>
              </a:tabLst>
              <a:defRPr>
                <a:solidFill>
                  <a:schemeClr val="tx1"/>
                </a:solidFill>
                <a:latin typeface="Arial" panose="020B0604020202020204" pitchFamily="34" charset="0"/>
              </a:defRPr>
            </a:lvl3pPr>
            <a:lvl4pPr>
              <a:tabLst>
                <a:tab pos="733425" algn="l"/>
                <a:tab pos="5164138" algn="l"/>
              </a:tabLst>
              <a:defRPr>
                <a:solidFill>
                  <a:schemeClr val="tx1"/>
                </a:solidFill>
                <a:latin typeface="Arial" panose="020B0604020202020204" pitchFamily="34" charset="0"/>
              </a:defRPr>
            </a:lvl4pPr>
            <a:lvl5pPr>
              <a:tabLst>
                <a:tab pos="733425" algn="l"/>
                <a:tab pos="5164138" algn="l"/>
              </a:tabLst>
              <a:defRPr>
                <a:solidFill>
                  <a:schemeClr val="tx1"/>
                </a:solidFill>
                <a:latin typeface="Arial" panose="020B0604020202020204" pitchFamily="34" charset="0"/>
              </a:defRPr>
            </a:lvl5pPr>
            <a:lvl6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6pPr>
            <a:lvl7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7pPr>
            <a:lvl8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8pPr>
            <a:lvl9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9pPr>
          </a:lstStyle>
          <a:p>
            <a:pPr marL="0" marR="0" lvl="0" indent="184150" algn="just" defTabSz="914400" rtl="0" eaLnBrk="0" fontAlgn="base" latinLnBrk="0" hangingPunct="0">
              <a:lnSpc>
                <a:spcPct val="100000"/>
              </a:lnSpc>
              <a:spcBef>
                <a:spcPct val="0"/>
              </a:spcBef>
              <a:spcAft>
                <a:spcPct val="0"/>
              </a:spcAft>
              <a:buClrTx/>
              <a:buSzTx/>
              <a:buFontTx/>
              <a:buNone/>
              <a:tabLst>
                <a:tab pos="733425" algn="l"/>
                <a:tab pos="5164138" algn="l"/>
              </a:tabLst>
            </a:pPr>
            <a:endParaRPr lang="en-GB"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tab pos="733425" algn="l"/>
                <a:tab pos="5164138" algn="l"/>
              </a:tabLst>
            </a:pPr>
            <a:endParaRPr kumimoji="0" lang="en-GB" b="0" i="0" u="none" strike="noStrike" cap="none" normalizeH="0" baseline="0" dirty="0" smtClean="0">
              <a:ln>
                <a:noFill/>
              </a:ln>
              <a:solidFill>
                <a:schemeClr val="tx1"/>
              </a:solidFill>
              <a:effectLst/>
              <a:ea typeface="Times New Roman" panose="02020603050405020304" pitchFamily="18" charset="0"/>
            </a:endParaRPr>
          </a:p>
        </p:txBody>
      </p:sp>
      <p:sp>
        <p:nvSpPr>
          <p:cNvPr id="12" name="Obdélník 11"/>
          <p:cNvSpPr/>
          <p:nvPr/>
        </p:nvSpPr>
        <p:spPr>
          <a:xfrm>
            <a:off x="570089" y="291309"/>
            <a:ext cx="5658095" cy="369332"/>
          </a:xfrm>
          <a:prstGeom prst="rect">
            <a:avLst/>
          </a:prstGeom>
        </p:spPr>
        <p:txBody>
          <a:bodyPr wrap="square">
            <a:spAutoFit/>
          </a:bodyPr>
          <a:lstStyle/>
          <a:p>
            <a:r>
              <a:rPr lang="en-GB" dirty="0">
                <a:ea typeface="Times New Roman" panose="02020603050405020304" pitchFamily="18" charset="0"/>
              </a:rPr>
              <a:t>Under any coordinate </a:t>
            </a:r>
            <a:r>
              <a:rPr lang="en-GB" dirty="0" smtClean="0">
                <a:ea typeface="Times New Roman" panose="02020603050405020304" pitchFamily="18" charset="0"/>
              </a:rPr>
              <a:t>transformation, </a:t>
            </a:r>
            <a:r>
              <a:rPr lang="en-GB" b="1" dirty="0" smtClean="0">
                <a:ea typeface="Times New Roman" panose="02020603050405020304" pitchFamily="18" charset="0"/>
              </a:rPr>
              <a:t>Γ</a:t>
            </a:r>
            <a:r>
              <a:rPr lang="en-GB" dirty="0" smtClean="0">
                <a:ea typeface="Times New Roman" panose="02020603050405020304" pitchFamily="18" charset="0"/>
              </a:rPr>
              <a:t> preserves</a:t>
            </a:r>
            <a:endParaRPr lang="cs-CZ" dirty="0"/>
          </a:p>
        </p:txBody>
      </p:sp>
      <p:sp>
        <p:nvSpPr>
          <p:cNvPr id="13" name="Obdélník 12"/>
          <p:cNvSpPr/>
          <p:nvPr/>
        </p:nvSpPr>
        <p:spPr>
          <a:xfrm>
            <a:off x="326223" y="2446861"/>
            <a:ext cx="8418080" cy="369332"/>
          </a:xfrm>
          <a:prstGeom prst="rect">
            <a:avLst/>
          </a:prstGeom>
        </p:spPr>
        <p:txBody>
          <a:bodyPr wrap="square">
            <a:spAutoFit/>
          </a:bodyPr>
          <a:lstStyle/>
          <a:p>
            <a:pPr lvl="0" indent="184150" algn="just">
              <a:tabLst>
                <a:tab pos="733425" algn="l"/>
                <a:tab pos="5164138" algn="l"/>
              </a:tabLst>
            </a:pPr>
            <a:r>
              <a:rPr lang="en-GB" dirty="0">
                <a:ea typeface="Times New Roman" panose="02020603050405020304" pitchFamily="18" charset="0"/>
              </a:rPr>
              <a:t>Pedersen &amp; Rasmussen (1990) showed that the </a:t>
            </a:r>
            <a:r>
              <a:rPr lang="en-GB" i="1" dirty="0">
                <a:ea typeface="Times New Roman" panose="02020603050405020304" pitchFamily="18" charset="0"/>
              </a:rPr>
              <a:t>ratio I of </a:t>
            </a:r>
            <a:r>
              <a:rPr lang="en-GB" b="1" i="1" dirty="0">
                <a:ea typeface="Times New Roman" panose="02020603050405020304" pitchFamily="18" charset="0"/>
              </a:rPr>
              <a:t>I</a:t>
            </a:r>
            <a:r>
              <a:rPr lang="en-GB" b="1" i="1" baseline="-30000" dirty="0">
                <a:ea typeface="Times New Roman" panose="02020603050405020304" pitchFamily="18" charset="0"/>
              </a:rPr>
              <a:t>1</a:t>
            </a:r>
            <a:r>
              <a:rPr lang="en-GB" i="1" dirty="0">
                <a:ea typeface="Times New Roman" panose="02020603050405020304" pitchFamily="18" charset="0"/>
              </a:rPr>
              <a:t> and </a:t>
            </a:r>
            <a:r>
              <a:rPr lang="en-GB" b="1" i="1" dirty="0">
                <a:ea typeface="Times New Roman" panose="02020603050405020304" pitchFamily="18" charset="0"/>
              </a:rPr>
              <a:t>I</a:t>
            </a:r>
            <a:r>
              <a:rPr lang="en-GB" b="1" i="1" baseline="-30000" dirty="0">
                <a:ea typeface="Times New Roman" panose="02020603050405020304" pitchFamily="18" charset="0"/>
              </a:rPr>
              <a:t>2</a:t>
            </a:r>
            <a:r>
              <a:rPr lang="en-GB" b="1" i="1" dirty="0">
                <a:ea typeface="Times New Roman" panose="02020603050405020304" pitchFamily="18" charset="0"/>
              </a:rPr>
              <a:t> </a:t>
            </a:r>
            <a:r>
              <a:rPr lang="en-GB" dirty="0">
                <a:ea typeface="Times New Roman" panose="02020603050405020304" pitchFamily="18" charset="0"/>
              </a:rPr>
              <a:t>defined as</a:t>
            </a:r>
          </a:p>
        </p:txBody>
      </p:sp>
      <p:sp>
        <p:nvSpPr>
          <p:cNvPr id="14" name="Obdélník 13"/>
          <p:cNvSpPr/>
          <p:nvPr/>
        </p:nvSpPr>
        <p:spPr>
          <a:xfrm>
            <a:off x="282123" y="3766597"/>
            <a:ext cx="8506280" cy="307777"/>
          </a:xfrm>
          <a:prstGeom prst="rect">
            <a:avLst/>
          </a:prstGeom>
        </p:spPr>
        <p:txBody>
          <a:bodyPr wrap="square">
            <a:spAutoFit/>
          </a:bodyPr>
          <a:lstStyle/>
          <a:p>
            <a:pPr lvl="0" indent="184150" algn="just">
              <a:tabLst>
                <a:tab pos="733425" algn="l"/>
                <a:tab pos="5164138" algn="l"/>
              </a:tabLst>
            </a:pPr>
            <a:r>
              <a:rPr lang="en-GB" sz="1400" dirty="0">
                <a:ea typeface="Times New Roman" panose="02020603050405020304" pitchFamily="18" charset="0"/>
              </a:rPr>
              <a:t>lies between zero and unity for any potential field. </a:t>
            </a:r>
            <a:r>
              <a:rPr lang="en-GB" sz="1400" dirty="0" smtClean="0">
                <a:ea typeface="Times New Roman" panose="02020603050405020304" pitchFamily="18" charset="0"/>
              </a:rPr>
              <a:t>If </a:t>
            </a:r>
            <a:r>
              <a:rPr lang="en-GB" sz="1400" dirty="0">
                <a:ea typeface="Times New Roman" panose="02020603050405020304" pitchFamily="18" charset="0"/>
              </a:rPr>
              <a:t>the causative body is strictly 2D, then </a:t>
            </a:r>
            <a:r>
              <a:rPr lang="en-GB" sz="1400" i="1" dirty="0">
                <a:ea typeface="Times New Roman" panose="02020603050405020304" pitchFamily="18" charset="0"/>
              </a:rPr>
              <a:t>I</a:t>
            </a:r>
            <a:r>
              <a:rPr lang="en-GB" sz="1400" dirty="0">
                <a:ea typeface="Times New Roman" panose="02020603050405020304" pitchFamily="18" charset="0"/>
              </a:rPr>
              <a:t> </a:t>
            </a:r>
            <a:r>
              <a:rPr lang="en-GB" sz="1400" dirty="0" smtClean="0">
                <a:ea typeface="Times New Roman" panose="02020603050405020304" pitchFamily="18" charset="0"/>
              </a:rPr>
              <a:t>=0.</a:t>
            </a:r>
            <a:endParaRPr lang="en-GB" sz="1400" dirty="0"/>
          </a:p>
        </p:txBody>
      </p:sp>
      <mc:AlternateContent xmlns:mc="http://schemas.openxmlformats.org/markup-compatibility/2006" xmlns:a14="http://schemas.microsoft.com/office/drawing/2010/main">
        <mc:Choice Requires="a14">
          <p:sp>
            <p:nvSpPr>
              <p:cNvPr id="15" name="Obdélník 14"/>
              <p:cNvSpPr/>
              <p:nvPr/>
            </p:nvSpPr>
            <p:spPr>
              <a:xfrm>
                <a:off x="195532" y="4235485"/>
                <a:ext cx="9988310" cy="2385077"/>
              </a:xfrm>
              <a:prstGeom prst="rect">
                <a:avLst/>
              </a:prstGeom>
            </p:spPr>
            <p:txBody>
              <a:bodyPr wrap="square">
                <a:spAutoFit/>
              </a:bodyPr>
              <a:lstStyle/>
              <a:p>
                <a:pPr indent="183515" algn="just">
                  <a:lnSpc>
                    <a:spcPct val="150000"/>
                  </a:lnSpc>
                  <a:spcAft>
                    <a:spcPts val="0"/>
                  </a:spcAft>
                </a:pPr>
                <a:r>
                  <a:rPr lang="en-GB" dirty="0">
                    <a:latin typeface="+mn-lt"/>
                    <a:ea typeface="Times New Roman" panose="02020603050405020304" pitchFamily="18" charset="0"/>
                  </a:rPr>
                  <a:t>The </a:t>
                </a:r>
                <a:r>
                  <a:rPr lang="en-GB" i="1" dirty="0">
                    <a:effectLst/>
                    <a:latin typeface="+mn-lt"/>
                    <a:ea typeface="Times New Roman" panose="02020603050405020304" pitchFamily="18" charset="0"/>
                  </a:rPr>
                  <a:t>strike angle</a:t>
                </a:r>
                <a:r>
                  <a:rPr lang="en-GB" dirty="0">
                    <a:effectLst/>
                    <a:latin typeface="+mn-lt"/>
                    <a:ea typeface="Times New Roman" panose="02020603050405020304" pitchFamily="18" charset="0"/>
                  </a:rPr>
                  <a:t> </a:t>
                </a:r>
                <a:r>
                  <a:rPr lang="en-GB" i="1" dirty="0" err="1">
                    <a:effectLst/>
                    <a:latin typeface="+mn-lt"/>
                    <a:ea typeface="Times New Roman" panose="02020603050405020304" pitchFamily="18" charset="0"/>
                  </a:rPr>
                  <a:t>θ</a:t>
                </a:r>
                <a:r>
                  <a:rPr lang="en-GB" i="1" baseline="-25000" dirty="0" err="1">
                    <a:effectLst/>
                    <a:latin typeface="+mn-lt"/>
                    <a:ea typeface="Times New Roman" panose="02020603050405020304" pitchFamily="18" charset="0"/>
                  </a:rPr>
                  <a:t>S</a:t>
                </a:r>
                <a:r>
                  <a:rPr lang="en-GB" dirty="0">
                    <a:effectLst/>
                    <a:latin typeface="+mn-lt"/>
                    <a:ea typeface="Times New Roman" panose="02020603050405020304" pitchFamily="18" charset="0"/>
                  </a:rPr>
                  <a:t> (also known as strike lineaments or strike direction) is defined as</a:t>
                </a:r>
                <a:endParaRPr lang="cs-CZ" dirty="0">
                  <a:effectLst/>
                  <a:latin typeface="+mn-lt"/>
                  <a:ea typeface="Times New Roman" panose="02020603050405020304" pitchFamily="18" charset="0"/>
                </a:endParaRPr>
              </a:p>
              <a:p>
                <a:pPr indent="183515" algn="just">
                  <a:lnSpc>
                    <a:spcPct val="150000"/>
                  </a:lnSpc>
                  <a:spcAft>
                    <a:spcPts val="0"/>
                  </a:spcAft>
                </a:pPr>
                <a:r>
                  <a:rPr lang="en-GB" dirty="0" smtClean="0">
                    <a:effectLst/>
                    <a:latin typeface="+mn-lt"/>
                    <a:ea typeface="Times New Roman" panose="02020603050405020304" pitchFamily="18" charset="0"/>
                  </a:rPr>
                  <a:t>       </a:t>
                </a:r>
                <a14:m>
                  <m:oMath xmlns:m="http://schemas.openxmlformats.org/officeDocument/2006/math">
                    <m:func>
                      <m:funcPr>
                        <m:ctrlPr>
                          <a:rPr lang="cs-CZ" sz="2000" i="1">
                            <a:effectLst/>
                            <a:latin typeface="Cambria Math" panose="02040503050406030204" pitchFamily="18" charset="0"/>
                            <a:ea typeface="Times New Roman" panose="02020603050405020304" pitchFamily="18" charset="0"/>
                          </a:rPr>
                        </m:ctrlPr>
                      </m:funcPr>
                      <m:fName>
                        <m:r>
                          <m:rPr>
                            <m:sty m:val="p"/>
                          </m:rPr>
                          <a:rPr lang="en-GB" sz="2000">
                            <a:effectLst/>
                            <a:latin typeface="Cambria Math" panose="02040503050406030204" pitchFamily="18" charset="0"/>
                            <a:ea typeface="Times New Roman" panose="02020603050405020304" pitchFamily="18" charset="0"/>
                          </a:rPr>
                          <m:t>tan</m:t>
                        </m:r>
                      </m:fName>
                      <m:e>
                        <m:r>
                          <a:rPr lang="en-GB" sz="2000" i="1">
                            <a:effectLst/>
                            <a:latin typeface="Cambria Math" panose="02040503050406030204" pitchFamily="18" charset="0"/>
                            <a:ea typeface="Times New Roman" panose="02020603050405020304" pitchFamily="18" charset="0"/>
                          </a:rPr>
                          <m:t>2</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𝜃</m:t>
                            </m:r>
                          </m:e>
                          <m:sub>
                            <m:r>
                              <a:rPr lang="en-GB" sz="2000" i="1">
                                <a:effectLst/>
                                <a:latin typeface="Cambria Math" panose="02040503050406030204" pitchFamily="18" charset="0"/>
                                <a:ea typeface="Times New Roman" panose="02020603050405020304" pitchFamily="18" charset="0"/>
                              </a:rPr>
                              <m:t>𝑠</m:t>
                            </m:r>
                          </m:sub>
                        </m:sSub>
                      </m:e>
                    </m:func>
                    <m:r>
                      <a:rPr lang="en-GB" sz="2000" b="1" i="1">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2 </m:t>
                    </m:r>
                    <m:f>
                      <m:fPr>
                        <m:ctrlPr>
                          <a:rPr lang="cs-CZ" sz="2000" b="1" i="1">
                            <a:effectLst/>
                            <a:latin typeface="Cambria Math" panose="02040503050406030204" pitchFamily="18" charset="0"/>
                            <a:ea typeface="Times New Roman" panose="02020603050405020304" pitchFamily="18" charset="0"/>
                          </a:rPr>
                        </m:ctrlPr>
                      </m:fPr>
                      <m:num>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𝑥𝑦</m:t>
                            </m:r>
                          </m:sub>
                        </m:sSub>
                        <m:d>
                          <m:dPr>
                            <m:ctrlPr>
                              <a:rPr lang="cs-CZ" sz="2000" i="1">
                                <a:effectLst/>
                                <a:latin typeface="Cambria Math" panose="02040503050406030204" pitchFamily="18" charset="0"/>
                                <a:ea typeface="Times New Roman" panose="02020603050405020304" pitchFamily="18" charset="0"/>
                              </a:rPr>
                            </m:ctrlPr>
                          </m:dPr>
                          <m:e>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Sub>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Sub>
                          </m:e>
                        </m:d>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Sub>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Sub>
                      </m:num>
                      <m:den>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up>
                            <m:r>
                              <a:rPr lang="en-GB" sz="2000" i="1">
                                <a:effectLst/>
                                <a:latin typeface="Cambria Math" panose="02040503050406030204" pitchFamily="18" charset="0"/>
                                <a:ea typeface="Times New Roman" panose="02020603050405020304" pitchFamily="18" charset="0"/>
                              </a:rPr>
                              <m:t>2</m:t>
                            </m:r>
                          </m:sup>
                        </m:sSubSup>
                      </m:den>
                    </m:f>
                    <m:r>
                      <a:rPr lang="en-GB" sz="2000" i="1">
                        <a:effectLst/>
                        <a:latin typeface="Cambria Math" panose="02040503050406030204" pitchFamily="18" charset="0"/>
                        <a:ea typeface="Times New Roman" panose="02020603050405020304" pitchFamily="18" charset="0"/>
                      </a:rPr>
                      <m:t>=2</m:t>
                    </m:r>
                    <m:f>
                      <m:fPr>
                        <m:ctrlPr>
                          <a:rPr lang="cs-CZ" sz="2000" b="1" i="1">
                            <a:effectLst/>
                            <a:latin typeface="Cambria Math" panose="02040503050406030204" pitchFamily="18" charset="0"/>
                            <a:ea typeface="Times New Roman" panose="02020603050405020304" pitchFamily="18" charset="0"/>
                          </a:rPr>
                        </m:ctrlPr>
                      </m:fPr>
                      <m:num>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𝑥𝑦</m:t>
                            </m:r>
                          </m:sub>
                        </m:sSub>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𝑧𝑧</m:t>
                            </m:r>
                          </m:sub>
                        </m:sSub>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Sub>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Sub>
                      </m:num>
                      <m:den>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 </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𝑧𝑧</m:t>
                                </m:r>
                              </m:sub>
                              <m:sup/>
                            </m:sSubSup>
                            <m:r>
                              <a:rPr lang="en-GB" sz="2000">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up/>
                        </m:sSubSup>
                        <m:r>
                          <a:rPr lang="en-GB" sz="2000" i="1">
                            <a:effectLst/>
                            <a:latin typeface="Cambria Math" panose="02040503050406030204" pitchFamily="18" charset="0"/>
                            <a:ea typeface="Times New Roman" panose="02020603050405020304" pitchFamily="18" charset="0"/>
                          </a:rPr>
                          <m:t>)</m:t>
                        </m:r>
                      </m:den>
                    </m:f>
                  </m:oMath>
                </a14:m>
                <a:r>
                  <a:rPr lang="en-GB" sz="2000" b="1" dirty="0">
                    <a:effectLst/>
                    <a:latin typeface="+mn-lt"/>
                    <a:ea typeface="Times New Roman" panose="02020603050405020304" pitchFamily="18" charset="0"/>
                  </a:rPr>
                  <a:t>                                  </a:t>
                </a:r>
                <a:r>
                  <a:rPr lang="en-GB" sz="2000" b="1" dirty="0" smtClean="0">
                    <a:effectLst/>
                    <a:latin typeface="+mn-lt"/>
                    <a:ea typeface="Times New Roman" panose="02020603050405020304" pitchFamily="18" charset="0"/>
                  </a:rPr>
                  <a:t>       </a:t>
                </a:r>
              </a:p>
              <a:p>
                <a:pPr algn="just">
                  <a:spcAft>
                    <a:spcPts val="0"/>
                  </a:spcAft>
                </a:pPr>
                <a:endParaRPr lang="en-GB" sz="1400" dirty="0" smtClean="0">
                  <a:effectLst/>
                  <a:latin typeface="+mn-lt"/>
                  <a:ea typeface="Times New Roman" panose="02020603050405020304" pitchFamily="18" charset="0"/>
                </a:endParaRPr>
              </a:p>
              <a:p>
                <a:pPr algn="just">
                  <a:spcAft>
                    <a:spcPts val="0"/>
                  </a:spcAft>
                </a:pPr>
                <a:r>
                  <a:rPr lang="en-GB" sz="1400" dirty="0">
                    <a:latin typeface="+mn-lt"/>
                    <a:ea typeface="Times New Roman" panose="02020603050405020304" pitchFamily="18" charset="0"/>
                  </a:rPr>
                  <a:t> </a:t>
                </a:r>
                <a:r>
                  <a:rPr lang="en-GB" sz="1400" dirty="0" smtClean="0">
                    <a:latin typeface="+mn-lt"/>
                    <a:ea typeface="Times New Roman" panose="02020603050405020304" pitchFamily="18" charset="0"/>
                  </a:rPr>
                  <a:t>     </a:t>
                </a:r>
                <a:r>
                  <a:rPr lang="en-GB" sz="1400" dirty="0" smtClean="0">
                    <a:effectLst/>
                    <a:latin typeface="+mn-lt"/>
                    <a:ea typeface="Times New Roman" panose="02020603050405020304" pitchFamily="18" charset="0"/>
                  </a:rPr>
                  <a:t>within a multiple of π/2. The strike angle indicates how gradiometer measurements rotate within the main </a:t>
                </a:r>
              </a:p>
              <a:p>
                <a:pPr algn="just">
                  <a:spcAft>
                    <a:spcPts val="0"/>
                  </a:spcAft>
                </a:pPr>
                <a:r>
                  <a:rPr lang="en-GB" sz="1400" dirty="0" smtClean="0">
                    <a:effectLst/>
                    <a:latin typeface="+mn-lt"/>
                    <a:ea typeface="Times New Roman" panose="02020603050405020304" pitchFamily="18" charset="0"/>
                  </a:rPr>
                  <a:t>      directions of the underground structures. Provided that the ratio </a:t>
                </a:r>
                <a:r>
                  <a:rPr lang="en-GB" sz="1400" i="1" dirty="0" smtClean="0">
                    <a:effectLst/>
                    <a:latin typeface="+mn-lt"/>
                    <a:ea typeface="Times New Roman" panose="02020603050405020304" pitchFamily="18" charset="0"/>
                  </a:rPr>
                  <a:t>I</a:t>
                </a:r>
                <a:r>
                  <a:rPr lang="en-GB" sz="1400" dirty="0" smtClean="0">
                    <a:effectLst/>
                    <a:latin typeface="+mn-lt"/>
                    <a:ea typeface="Times New Roman" panose="02020603050405020304" pitchFamily="18" charset="0"/>
                  </a:rPr>
                  <a:t> is small, the strike angle may indicate </a:t>
                </a:r>
              </a:p>
              <a:p>
                <a:pPr algn="just">
                  <a:spcAft>
                    <a:spcPts val="0"/>
                  </a:spcAft>
                </a:pPr>
                <a:r>
                  <a:rPr lang="en-GB" sz="1400" dirty="0" smtClean="0">
                    <a:effectLst/>
                    <a:latin typeface="+mn-lt"/>
                    <a:ea typeface="Times New Roman" panose="02020603050405020304" pitchFamily="18" charset="0"/>
                  </a:rPr>
                  <a:t>      a dominant 2D structure. For more details see </a:t>
                </a:r>
                <a:r>
                  <a:rPr lang="en-GB" sz="1400" dirty="0" err="1" smtClean="0">
                    <a:effectLst/>
                    <a:latin typeface="+mn-lt"/>
                    <a:ea typeface="Times New Roman" panose="02020603050405020304" pitchFamily="18" charset="0"/>
                  </a:rPr>
                  <a:t>Beiki</a:t>
                </a:r>
                <a:r>
                  <a:rPr lang="en-GB" sz="1400" dirty="0" smtClean="0">
                    <a:effectLst/>
                    <a:latin typeface="+mn-lt"/>
                    <a:ea typeface="Times New Roman" panose="02020603050405020304" pitchFamily="18" charset="0"/>
                  </a:rPr>
                  <a:t> &amp; Pedersen (2010) or Murphy &amp; Dickinson (2009).</a:t>
                </a:r>
                <a:r>
                  <a:rPr lang="en-GB" sz="1400" dirty="0" smtClean="0">
                    <a:solidFill>
                      <a:srgbClr val="FF0000"/>
                    </a:solidFill>
                    <a:effectLst/>
                    <a:latin typeface="+mn-lt"/>
                    <a:ea typeface="Times New Roman" panose="02020603050405020304" pitchFamily="18" charset="0"/>
                  </a:rPr>
                  <a:t>  </a:t>
                </a:r>
                <a:endParaRPr lang="cs-CZ" sz="1400" dirty="0">
                  <a:effectLst/>
                  <a:latin typeface="+mn-lt"/>
                  <a:ea typeface="Times New Roman" panose="02020603050405020304" pitchFamily="18" charset="0"/>
                </a:endParaRPr>
              </a:p>
            </p:txBody>
          </p:sp>
        </mc:Choice>
        <mc:Fallback xmlns="">
          <p:sp>
            <p:nvSpPr>
              <p:cNvPr id="15" name="Obdélník 14"/>
              <p:cNvSpPr>
                <a:spLocks noRot="1" noChangeAspect="1" noMove="1" noResize="1" noEditPoints="1" noAdjustHandles="1" noChangeArrowheads="1" noChangeShapeType="1" noTextEdit="1"/>
              </p:cNvSpPr>
              <p:nvPr/>
            </p:nvSpPr>
            <p:spPr>
              <a:xfrm>
                <a:off x="195532" y="4235485"/>
                <a:ext cx="9988310" cy="2385077"/>
              </a:xfrm>
              <a:prstGeom prst="rect">
                <a:avLst/>
              </a:prstGeom>
              <a:blipFill rotWithShape="0">
                <a:blip r:embed="rId6"/>
                <a:stretch>
                  <a:fillRect b="-1790"/>
                </a:stretch>
              </a:blipFill>
            </p:spPr>
            <p:txBody>
              <a:bodyPr/>
              <a:lstStyle/>
              <a:p>
                <a:r>
                  <a:rPr lang="cs-CZ">
                    <a:noFill/>
                  </a:rPr>
                  <a:t> </a:t>
                </a:r>
              </a:p>
            </p:txBody>
          </p:sp>
        </mc:Fallback>
      </mc:AlternateContent>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6432" y="0"/>
            <a:ext cx="4991136" cy="6858000"/>
          </a:xfrm>
          <a:prstGeom prst="rect">
            <a:avLst/>
          </a:prstGeom>
        </p:spPr>
      </p:pic>
    </p:spTree>
    <p:extLst>
      <p:ext uri="{BB962C8B-B14F-4D97-AF65-F5344CB8AC3E}">
        <p14:creationId xmlns:p14="http://schemas.microsoft.com/office/powerpoint/2010/main" val="12428055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Obdélník 5"/>
              <p:cNvSpPr/>
              <p:nvPr/>
            </p:nvSpPr>
            <p:spPr>
              <a:xfrm>
                <a:off x="1691680" y="1934128"/>
                <a:ext cx="1522148" cy="6676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i="1">
                              <a:latin typeface="Cambria Math" panose="02040503050406030204" pitchFamily="18" charset="0"/>
                            </a:rPr>
                            <m:t>𝑢</m:t>
                          </m:r>
                        </m:e>
                        <m:sub>
                          <m:r>
                            <m:rPr>
                              <m:sty m:val="p"/>
                            </m:rPr>
                            <a:rPr lang="cs-CZ" i="0">
                              <a:latin typeface="Cambria Math" panose="02040503050406030204" pitchFamily="18" charset="0"/>
                            </a:rPr>
                            <m:t>Φ</m:t>
                          </m:r>
                        </m:sub>
                      </m:sSub>
                      <m:r>
                        <a:rPr lang="cs-CZ" i="0">
                          <a:latin typeface="Cambria Math" panose="02040503050406030204" pitchFamily="18" charset="0"/>
                        </a:rPr>
                        <m:t>=</m:t>
                      </m:r>
                      <m:sSub>
                        <m:sSubPr>
                          <m:ctrlPr>
                            <a:rPr lang="cs-CZ" i="1">
                              <a:latin typeface="Cambria Math" panose="02040503050406030204" pitchFamily="18" charset="0"/>
                            </a:rPr>
                          </m:ctrlPr>
                        </m:sSubPr>
                        <m:e>
                          <m:r>
                            <a:rPr lang="cs-CZ" i="1">
                              <a:latin typeface="Cambria Math" panose="02040503050406030204" pitchFamily="18" charset="0"/>
                            </a:rPr>
                            <m:t>𝑙</m:t>
                          </m:r>
                        </m:e>
                        <m:sub>
                          <m:r>
                            <a:rPr lang="cs-CZ" i="1">
                              <a:latin typeface="Cambria Math" panose="02040503050406030204" pitchFamily="18" charset="0"/>
                            </a:rPr>
                            <m:t>𝑆</m:t>
                          </m:r>
                        </m:sub>
                      </m:sSub>
                      <m:f>
                        <m:fPr>
                          <m:ctrlPr>
                            <a:rPr lang="cs-CZ" i="1">
                              <a:latin typeface="Cambria Math" panose="02040503050406030204" pitchFamily="18" charset="0"/>
                            </a:rPr>
                          </m:ctrlPr>
                        </m:fPr>
                        <m:num>
                          <m:r>
                            <a:rPr lang="cs-CZ" i="0">
                              <a:latin typeface="Cambria Math" panose="02040503050406030204" pitchFamily="18" charset="0"/>
                            </a:rPr>
                            <m:t>1</m:t>
                          </m:r>
                        </m:num>
                        <m:den>
                          <m:r>
                            <a:rPr lang="cs-CZ" i="1">
                              <a:latin typeface="Cambria Math" panose="02040503050406030204" pitchFamily="18" charset="0"/>
                            </a:rPr>
                            <m:t>𝑔</m:t>
                          </m:r>
                        </m:den>
                      </m:f>
                      <m:f>
                        <m:fPr>
                          <m:ctrlPr>
                            <a:rPr lang="cs-CZ" i="1">
                              <a:latin typeface="Cambria Math" panose="02040503050406030204" pitchFamily="18" charset="0"/>
                            </a:rPr>
                          </m:ctrlPr>
                        </m:fPr>
                        <m:num>
                          <m:r>
                            <a:rPr lang="cs-CZ" i="0">
                              <a:latin typeface="Cambria Math" panose="02040503050406030204" pitchFamily="18" charset="0"/>
                            </a:rPr>
                            <m:t>𝜕</m:t>
                          </m:r>
                          <m:r>
                            <a:rPr lang="cs-CZ" i="1">
                              <a:latin typeface="Cambria Math" panose="02040503050406030204" pitchFamily="18" charset="0"/>
                            </a:rPr>
                            <m:t>𝑇</m:t>
                          </m:r>
                        </m:num>
                        <m:den>
                          <m:r>
                            <a:rPr lang="cs-CZ" i="0">
                              <a:latin typeface="Cambria Math" panose="02040503050406030204" pitchFamily="18" charset="0"/>
                            </a:rPr>
                            <m:t>𝜕</m:t>
                          </m:r>
                          <m:r>
                            <m:rPr>
                              <m:sty m:val="p"/>
                            </m:rPr>
                            <a:rPr lang="cs-CZ" i="0">
                              <a:latin typeface="Cambria Math" panose="02040503050406030204" pitchFamily="18" charset="0"/>
                            </a:rPr>
                            <m:t>φ</m:t>
                          </m:r>
                        </m:den>
                      </m:f>
                    </m:oMath>
                  </m:oMathPara>
                </a14:m>
                <a:endParaRPr lang="cs-CZ" dirty="0"/>
              </a:p>
            </p:txBody>
          </p:sp>
        </mc:Choice>
        <mc:Fallback xmlns="">
          <p:sp>
            <p:nvSpPr>
              <p:cNvPr id="6" name="Obdélník 5"/>
              <p:cNvSpPr>
                <a:spLocks noRot="1" noChangeAspect="1" noMove="1" noResize="1" noEditPoints="1" noAdjustHandles="1" noChangeArrowheads="1" noChangeShapeType="1" noTextEdit="1"/>
              </p:cNvSpPr>
              <p:nvPr/>
            </p:nvSpPr>
            <p:spPr>
              <a:xfrm>
                <a:off x="1691680" y="1934128"/>
                <a:ext cx="1522148" cy="667619"/>
              </a:xfrm>
              <a:prstGeom prst="rect">
                <a:avLst/>
              </a:prstGeom>
              <a:blipFill rotWithShape="0">
                <a:blip r:embed="rId2"/>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7" name="Obdélník 6"/>
              <p:cNvSpPr/>
              <p:nvPr/>
            </p:nvSpPr>
            <p:spPr>
              <a:xfrm>
                <a:off x="5220072" y="1934128"/>
                <a:ext cx="2020233" cy="6676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i="1">
                              <a:latin typeface="Cambria Math" panose="02040503050406030204" pitchFamily="18" charset="0"/>
                            </a:rPr>
                            <m:t>𝑢</m:t>
                          </m:r>
                        </m:e>
                        <m:sub>
                          <m:r>
                            <m:rPr>
                              <m:sty m:val="p"/>
                            </m:rPr>
                            <a:rPr lang="cs-CZ" i="0">
                              <a:latin typeface="Cambria Math" panose="02040503050406030204" pitchFamily="18" charset="0"/>
                            </a:rPr>
                            <m:t>Λ</m:t>
                          </m:r>
                        </m:sub>
                      </m:sSub>
                      <m:r>
                        <a:rPr lang="cs-CZ" i="0">
                          <a:latin typeface="Cambria Math" panose="02040503050406030204" pitchFamily="18" charset="0"/>
                        </a:rPr>
                        <m:t>=</m:t>
                      </m:r>
                      <m:sSub>
                        <m:sSubPr>
                          <m:ctrlPr>
                            <a:rPr lang="cs-CZ" i="1">
                              <a:latin typeface="Cambria Math" panose="02040503050406030204" pitchFamily="18" charset="0"/>
                            </a:rPr>
                          </m:ctrlPr>
                        </m:sSubPr>
                        <m:e>
                          <m:r>
                            <a:rPr lang="cs-CZ" i="1">
                              <a:latin typeface="Cambria Math" panose="02040503050406030204" pitchFamily="18" charset="0"/>
                            </a:rPr>
                            <m:t>𝑙</m:t>
                          </m:r>
                        </m:e>
                        <m:sub>
                          <m:r>
                            <a:rPr lang="cs-CZ" i="1">
                              <a:latin typeface="Cambria Math" panose="02040503050406030204" pitchFamily="18" charset="0"/>
                            </a:rPr>
                            <m:t>𝑆</m:t>
                          </m:r>
                        </m:sub>
                      </m:sSub>
                      <m:f>
                        <m:fPr>
                          <m:ctrlPr>
                            <a:rPr lang="cs-CZ" i="1">
                              <a:latin typeface="Cambria Math" panose="02040503050406030204" pitchFamily="18" charset="0"/>
                            </a:rPr>
                          </m:ctrlPr>
                        </m:fPr>
                        <m:num>
                          <m:r>
                            <a:rPr lang="cs-CZ" i="0">
                              <a:latin typeface="Cambria Math" panose="02040503050406030204" pitchFamily="18" charset="0"/>
                            </a:rPr>
                            <m:t>1</m:t>
                          </m:r>
                        </m:num>
                        <m:den>
                          <m:r>
                            <a:rPr lang="cs-CZ" i="1">
                              <a:latin typeface="Cambria Math" panose="02040503050406030204" pitchFamily="18" charset="0"/>
                            </a:rPr>
                            <m:t>𝑔𝑐𝑜𝑠</m:t>
                          </m:r>
                          <m:r>
                            <a:rPr lang="cs-CZ" i="0">
                              <a:latin typeface="Cambria Math" panose="02040503050406030204" pitchFamily="18" charset="0"/>
                            </a:rPr>
                            <m:t> </m:t>
                          </m:r>
                          <m:r>
                            <a:rPr lang="cs-CZ" i="1">
                              <a:latin typeface="Cambria Math" panose="02040503050406030204" pitchFamily="18" charset="0"/>
                            </a:rPr>
                            <m:t>𝜑</m:t>
                          </m:r>
                        </m:den>
                      </m:f>
                      <m:f>
                        <m:fPr>
                          <m:ctrlPr>
                            <a:rPr lang="cs-CZ" i="1">
                              <a:latin typeface="Cambria Math" panose="02040503050406030204" pitchFamily="18" charset="0"/>
                            </a:rPr>
                          </m:ctrlPr>
                        </m:fPr>
                        <m:num>
                          <m:r>
                            <a:rPr lang="cs-CZ" i="0">
                              <a:latin typeface="Cambria Math" panose="02040503050406030204" pitchFamily="18" charset="0"/>
                            </a:rPr>
                            <m:t>𝜕</m:t>
                          </m:r>
                          <m:r>
                            <a:rPr lang="cs-CZ" i="1">
                              <a:latin typeface="Cambria Math" panose="02040503050406030204" pitchFamily="18" charset="0"/>
                            </a:rPr>
                            <m:t>𝑇</m:t>
                          </m:r>
                        </m:num>
                        <m:den>
                          <m:r>
                            <a:rPr lang="cs-CZ" i="0">
                              <a:latin typeface="Cambria Math" panose="02040503050406030204" pitchFamily="18" charset="0"/>
                            </a:rPr>
                            <m:t>𝜕</m:t>
                          </m:r>
                          <m:r>
                            <m:rPr>
                              <m:sty m:val="p"/>
                            </m:rPr>
                            <a:rPr lang="cs-CZ" i="0">
                              <a:latin typeface="Cambria Math" panose="02040503050406030204" pitchFamily="18" charset="0"/>
                            </a:rPr>
                            <m:t>λ</m:t>
                          </m:r>
                        </m:den>
                      </m:f>
                    </m:oMath>
                  </m:oMathPara>
                </a14:m>
                <a:endParaRPr lang="cs-CZ" dirty="0"/>
              </a:p>
            </p:txBody>
          </p:sp>
        </mc:Choice>
        <mc:Fallback xmlns="">
          <p:sp>
            <p:nvSpPr>
              <p:cNvPr id="7" name="Obdélník 6"/>
              <p:cNvSpPr>
                <a:spLocks noRot="1" noChangeAspect="1" noMove="1" noResize="1" noEditPoints="1" noAdjustHandles="1" noChangeArrowheads="1" noChangeShapeType="1" noTextEdit="1"/>
              </p:cNvSpPr>
              <p:nvPr/>
            </p:nvSpPr>
            <p:spPr>
              <a:xfrm>
                <a:off x="5220072" y="1934128"/>
                <a:ext cx="2020233" cy="667619"/>
              </a:xfrm>
              <a:prstGeom prst="rect">
                <a:avLst/>
              </a:prstGeom>
              <a:blipFill rotWithShape="0">
                <a:blip r:embed="rId3"/>
                <a:stretch>
                  <a:fillRect/>
                </a:stretch>
              </a:blipFill>
            </p:spPr>
            <p:txBody>
              <a:bodyPr/>
              <a:lstStyle/>
              <a:p>
                <a:r>
                  <a:rPr lang="cs-CZ">
                    <a:noFill/>
                  </a:rPr>
                  <a:t> </a:t>
                </a:r>
              </a:p>
            </p:txBody>
          </p:sp>
        </mc:Fallback>
      </mc:AlternateContent>
      <p:sp>
        <p:nvSpPr>
          <p:cNvPr id="8" name="Obdélník 7"/>
          <p:cNvSpPr/>
          <p:nvPr/>
        </p:nvSpPr>
        <p:spPr>
          <a:xfrm>
            <a:off x="1259632" y="61651"/>
            <a:ext cx="6984776" cy="800219"/>
          </a:xfrm>
          <a:prstGeom prst="rect">
            <a:avLst/>
          </a:prstGeom>
        </p:spPr>
        <p:txBody>
          <a:bodyPr wrap="square">
            <a:spAutoFit/>
          </a:bodyPr>
          <a:lstStyle/>
          <a:p>
            <a:r>
              <a:rPr lang="en-GB" i="1" dirty="0" smtClean="0">
                <a:latin typeface="Times New Roman" panose="02020603050405020304" pitchFamily="18" charset="0"/>
                <a:ea typeface="Times New Roman" panose="02020603050405020304" pitchFamily="18" charset="0"/>
              </a:rPr>
              <a:t>Virtual deformations </a:t>
            </a:r>
            <a:r>
              <a:rPr lang="en-GB" sz="1600" dirty="0" smtClean="0">
                <a:latin typeface="Times New Roman" panose="02020603050405020304" pitchFamily="18" charset="0"/>
                <a:ea typeface="Times New Roman" panose="02020603050405020304" pitchFamily="18" charset="0"/>
              </a:rPr>
              <a:t>(</a:t>
            </a:r>
            <a:r>
              <a:rPr lang="en-GB" sz="1600" dirty="0" err="1">
                <a:latin typeface="Times New Roman" panose="02020603050405020304" pitchFamily="18" charset="0"/>
                <a:ea typeface="Times New Roman" panose="02020603050405020304" pitchFamily="18" charset="0"/>
              </a:rPr>
              <a:t>Kalvoda</a:t>
            </a:r>
            <a:r>
              <a:rPr lang="en-GB" sz="1600" dirty="0">
                <a:latin typeface="Times New Roman" panose="02020603050405020304" pitchFamily="18" charset="0"/>
                <a:ea typeface="Times New Roman" panose="02020603050405020304" pitchFamily="18" charset="0"/>
              </a:rPr>
              <a:t> </a:t>
            </a:r>
            <a:r>
              <a:rPr lang="en-GB" sz="1600" i="1" dirty="0">
                <a:latin typeface="Times New Roman" panose="02020603050405020304" pitchFamily="18" charset="0"/>
                <a:ea typeface="Times New Roman" panose="02020603050405020304" pitchFamily="18" charset="0"/>
              </a:rPr>
              <a:t>et al. </a:t>
            </a:r>
            <a:r>
              <a:rPr lang="en-GB" sz="1600" dirty="0" smtClean="0">
                <a:latin typeface="Times New Roman" panose="02020603050405020304" pitchFamily="18" charset="0"/>
                <a:ea typeface="Times New Roman" panose="02020603050405020304" pitchFamily="18" charset="0"/>
              </a:rPr>
              <a:t>2012, </a:t>
            </a:r>
            <a:r>
              <a:rPr lang="en-GB" sz="1600" dirty="0" err="1" smtClean="0">
                <a:latin typeface="Times New Roman" panose="02020603050405020304" pitchFamily="18" charset="0"/>
                <a:ea typeface="Times New Roman" panose="02020603050405020304" pitchFamily="18" charset="0"/>
              </a:rPr>
              <a:t>Klokočník</a:t>
            </a:r>
            <a:r>
              <a:rPr lang="en-GB" sz="1600" dirty="0" smtClean="0">
                <a:latin typeface="Times New Roman" panose="02020603050405020304" pitchFamily="18" charset="0"/>
                <a:ea typeface="Times New Roman" panose="02020603050405020304" pitchFamily="18" charset="0"/>
              </a:rPr>
              <a:t> </a:t>
            </a:r>
            <a:r>
              <a:rPr lang="en-GB" sz="1600" i="1" dirty="0">
                <a:latin typeface="Times New Roman" panose="02020603050405020304" pitchFamily="18" charset="0"/>
                <a:ea typeface="Times New Roman" panose="02020603050405020304" pitchFamily="18" charset="0"/>
              </a:rPr>
              <a:t>et al. </a:t>
            </a:r>
            <a:r>
              <a:rPr lang="en-GB" sz="1600" dirty="0" smtClean="0">
                <a:latin typeface="Times New Roman" panose="02020603050405020304" pitchFamily="18" charset="0"/>
                <a:ea typeface="Times New Roman" panose="02020603050405020304" pitchFamily="18" charset="0"/>
              </a:rPr>
              <a:t>2013)</a:t>
            </a:r>
            <a:r>
              <a:rPr lang="en-GB" sz="1600" dirty="0" smtClean="0">
                <a:solidFill>
                  <a:srgbClr val="FF0000"/>
                </a:solidFill>
                <a:latin typeface="Times New Roman" panose="02020603050405020304" pitchFamily="18" charset="0"/>
                <a:ea typeface="Times New Roman" panose="02020603050405020304" pitchFamily="18" charset="0"/>
              </a:rPr>
              <a:t> </a:t>
            </a:r>
          </a:p>
          <a:p>
            <a:endParaRPr lang="en-GB" sz="1600" dirty="0">
              <a:solidFill>
                <a:srgbClr val="FF0000"/>
              </a:solidFill>
              <a:latin typeface="Times New Roman" panose="02020603050405020304" pitchFamily="18" charset="0"/>
            </a:endParaRPr>
          </a:p>
          <a:p>
            <a:r>
              <a:rPr lang="cs-CZ" sz="1200" dirty="0" smtClean="0">
                <a:solidFill>
                  <a:srgbClr val="FF0000"/>
                </a:solidFill>
                <a:latin typeface="Times New Roman" panose="02020603050405020304" pitchFamily="18" charset="0"/>
              </a:rPr>
              <a:t>Virtuální deformace ukazují, jak by se příslušný materiál roztekl, kdyby byl </a:t>
            </a:r>
            <a:r>
              <a:rPr lang="cs-CZ" sz="1200" smtClean="0">
                <a:solidFill>
                  <a:srgbClr val="FF0000"/>
                </a:solidFill>
                <a:latin typeface="Times New Roman" panose="02020603050405020304" pitchFamily="18" charset="0"/>
              </a:rPr>
              <a:t>dokonale tekutý</a:t>
            </a:r>
            <a:endParaRPr lang="cs-CZ" sz="1200" dirty="0"/>
          </a:p>
        </p:txBody>
      </p:sp>
      <p:sp>
        <p:nvSpPr>
          <p:cNvPr id="15" name="Rectangle 1"/>
          <p:cNvSpPr>
            <a:spLocks noChangeArrowheads="1"/>
          </p:cNvSpPr>
          <p:nvPr/>
        </p:nvSpPr>
        <p:spPr bwMode="auto">
          <a:xfrm>
            <a:off x="34336" y="908720"/>
            <a:ext cx="9137117" cy="63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41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directions of such a deformation due to “erosion” brought about solely by “gravity origin”.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If there would be a tidal potential </a:t>
            </a:r>
            <a:r>
              <a:rPr kumimoji="0" lang="en-GB"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then the horizontal shifts (deformations) would exist due to it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and they could be expressed </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in north-south direction (latitude direction) … [left] </a:t>
            </a:r>
            <a:r>
              <a:rPr lang="en-US" sz="1200" dirty="0">
                <a:ea typeface="Times New Roman" panose="02020603050405020304" pitchFamily="18" charset="0"/>
              </a:rPr>
              <a:t> </a:t>
            </a:r>
            <a:r>
              <a:rPr lang="en-US" sz="1200" dirty="0" smtClean="0">
                <a:ea typeface="Times New Roman" panose="02020603050405020304" pitchFamily="18" charset="0"/>
              </a:rPr>
              <a:t>            </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and in east-west direction (longitudinal direction) … [right]</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where </a:t>
            </a:r>
            <a:r>
              <a:rPr kumimoji="0" lang="en-GB"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g</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is the gravity acceleration 9.81 m</a:t>
            </a:r>
            <a:r>
              <a:rPr kumimoji="0" lang="en-GB"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a:t>
            </a:r>
            <a:r>
              <a:rPr kumimoji="0" lang="en-GB" sz="1200" b="0" i="0" u="none" strike="noStrike" cap="none" normalizeH="0" baseline="0" dirty="0" smtClean="0">
                <a:ln>
                  <a:noFill/>
                </a:ln>
                <a:solidFill>
                  <a:schemeClr val="tx1"/>
                </a:solidFill>
                <a:effectLst/>
                <a:ea typeface="Times New Roman" panose="02020603050405020304" pitchFamily="18" charset="0"/>
              </a:rPr>
              <a:t>s</a:t>
            </a:r>
            <a:r>
              <a:rPr kumimoji="0" lang="en-GB" sz="12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-2</a:t>
            </a:r>
            <a:r>
              <a:rPr kumimoji="0" lang="en-GB"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1" u="none" strike="noStrike" cap="none" normalizeH="0" baseline="0" dirty="0" err="1" smtClean="0">
                <a:ln>
                  <a:noFill/>
                </a:ln>
                <a:solidFill>
                  <a:schemeClr val="tx1"/>
                </a:solidFill>
                <a:effectLst/>
                <a:latin typeface="+mn-lt"/>
                <a:ea typeface="Times New Roman" panose="02020603050405020304" pitchFamily="18" charset="0"/>
                <a:sym typeface="Symbol" panose="05050102010706020507" pitchFamily="18" charset="2"/>
              </a:rPr>
              <a:t>l</a:t>
            </a:r>
            <a:r>
              <a:rPr kumimoji="0" lang="en-GB" sz="1200" b="0" i="1" u="none" strike="noStrike" cap="none" normalizeH="0" baseline="-30000" dirty="0" err="1" smtClean="0">
                <a:ln>
                  <a:noFill/>
                </a:ln>
                <a:solidFill>
                  <a:schemeClr val="tx1"/>
                </a:solidFill>
                <a:effectLst/>
                <a:latin typeface="+mn-lt"/>
                <a:ea typeface="Times New Roman" panose="02020603050405020304" pitchFamily="18" charset="0"/>
                <a:sym typeface="Symbol" panose="05050102010706020507" pitchFamily="18" charset="2"/>
              </a:rPr>
              <a:t>S</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is the elastic coefficient (</a:t>
            </a:r>
            <a:r>
              <a:rPr kumimoji="0" lang="en-GB" sz="1200" b="0" i="0" u="none" strike="noStrike" cap="none" normalizeH="0" baseline="0" dirty="0" err="1" smtClean="0">
                <a:ln>
                  <a:noFill/>
                </a:ln>
                <a:solidFill>
                  <a:schemeClr val="tx1"/>
                </a:solidFill>
                <a:effectLst/>
                <a:latin typeface="+mn-lt"/>
                <a:ea typeface="Times New Roman" panose="02020603050405020304" pitchFamily="18" charset="0"/>
                <a:sym typeface="Symbol" panose="05050102010706020507" pitchFamily="18" charset="2"/>
              </a:rPr>
              <a:t>Shida</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number) expressing the elastic properties of the Earth as a planet (</a:t>
            </a:r>
            <a:r>
              <a:rPr kumimoji="0" lang="en-GB" sz="1200" b="0" i="1" u="none" strike="noStrike" cap="none" normalizeH="0" baseline="0" dirty="0" err="1" smtClean="0">
                <a:ln>
                  <a:noFill/>
                </a:ln>
                <a:solidFill>
                  <a:schemeClr val="tx1"/>
                </a:solidFill>
                <a:effectLst/>
                <a:latin typeface="+mn-lt"/>
                <a:ea typeface="Times New Roman" panose="02020603050405020304" pitchFamily="18" charset="0"/>
                <a:sym typeface="Symbol" panose="05050102010706020507" pitchFamily="18" charset="2"/>
              </a:rPr>
              <a:t>l</a:t>
            </a:r>
            <a:r>
              <a:rPr kumimoji="0" lang="en-GB" sz="1200" b="0" i="1" u="none" strike="noStrike" cap="none" normalizeH="0" baseline="-30000" dirty="0" err="1" smtClean="0">
                <a:ln>
                  <a:noFill/>
                </a:ln>
                <a:solidFill>
                  <a:schemeClr val="tx1"/>
                </a:solidFill>
                <a:effectLst/>
                <a:latin typeface="+mn-lt"/>
                <a:ea typeface="Times New Roman" panose="02020603050405020304" pitchFamily="18" charset="0"/>
                <a:sym typeface="Symbol" panose="05050102010706020507" pitchFamily="18" charset="2"/>
              </a:rPr>
              <a:t>S</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 0.08),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φ</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and </a:t>
            </a: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λ</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are the geocentric coordinates (latitude and longitude) of a point </a:t>
            </a: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P</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where we measure </a:t>
            </a: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T</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The apparatus of mechanics of continuum to derive the main directions of the tension is applied (see, e.g., </a:t>
            </a:r>
            <a:r>
              <a:rPr kumimoji="0" lang="en-GB" altLang="zh-CN" sz="1200" b="0" i="0" u="none" strike="noStrike" cap="none" normalizeH="0" baseline="0" dirty="0" err="1" smtClean="0">
                <a:ln>
                  <a:noFill/>
                </a:ln>
                <a:effectLst/>
                <a:latin typeface="+mn-lt"/>
                <a:ea typeface="Times New Roman" panose="02020603050405020304" pitchFamily="18" charset="0"/>
                <a:sym typeface="Symbol" panose="05050102010706020507" pitchFamily="18" charset="2"/>
              </a:rPr>
              <a:t>Brdička</a:t>
            </a: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 </a:t>
            </a:r>
            <a:r>
              <a:rPr kumimoji="0" lang="en-GB" altLang="zh-CN" sz="1200" b="0" i="1" u="none" strike="noStrike" cap="none" normalizeH="0" baseline="0" dirty="0" smtClean="0">
                <a:ln>
                  <a:noFill/>
                </a:ln>
                <a:effectLst/>
                <a:latin typeface="+mn-lt"/>
                <a:ea typeface="Times New Roman" panose="02020603050405020304" pitchFamily="18" charset="0"/>
                <a:sym typeface="Symbol" panose="05050102010706020507" pitchFamily="18" charset="2"/>
              </a:rPr>
              <a:t>et al. </a:t>
            </a: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2000).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The tensor of (small) deformation </a:t>
            </a:r>
            <a:r>
              <a:rPr kumimoji="0" lang="en-GB" altLang="zh-CN" sz="1200" b="1" i="1" u="none" strike="noStrike" cap="none" normalizeH="0" baseline="0" dirty="0" smtClean="0">
                <a:ln>
                  <a:noFill/>
                </a:ln>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 is defined as a gradient of shift. It holds that</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The tensor </a:t>
            </a:r>
            <a:r>
              <a:rPr kumimoji="0" lang="en-GB" altLang="zh-CN" sz="1200" b="1"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can be separated into two parts:</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where </a:t>
            </a:r>
            <a:r>
              <a:rPr kumimoji="0" lang="en-GB" altLang="zh-CN" sz="1200" b="1"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is the symmetrical tensor and </a:t>
            </a:r>
            <a:r>
              <a:rPr kumimoji="0" lang="en-GB" altLang="zh-CN" sz="1200" b="1"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Ω</a:t>
            </a: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the anti-symmetrical tensor of deformation, respectively. The symmetrical tensor is</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and the parameters of deformation are:</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lvl="0" algn="just"/>
            <a:endPar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endParaRPr>
          </a:p>
          <a:p>
            <a:pPr lvl="0" algn="just"/>
            <a:r>
              <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Δ   = e</a:t>
            </a:r>
            <a:r>
              <a:rPr kumimoji="0" lang="en-GB" altLang="zh-CN" sz="12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11 </a:t>
            </a:r>
            <a:r>
              <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e</a:t>
            </a:r>
            <a:r>
              <a:rPr kumimoji="0" lang="en-GB" altLang="zh-CN" sz="12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22</a:t>
            </a:r>
            <a:r>
              <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total dilatation                     </a:t>
            </a:r>
            <a:r>
              <a:rPr lang="en-GB" altLang="zh-CN" sz="1400" b="1" i="1" dirty="0" smtClean="0">
                <a:latin typeface="Times New Roman" panose="02020603050405020304" pitchFamily="18" charset="0"/>
                <a:ea typeface="Times New Roman" panose="02020603050405020304" pitchFamily="18" charset="0"/>
                <a:sym typeface="Symbol" panose="05050102010706020507" pitchFamily="18" charset="2"/>
              </a:rPr>
              <a:t>a</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½ (Δ + </a:t>
            </a:r>
            <a:r>
              <a:rPr lang="en-GB" altLang="zh-CN" sz="1400" b="1" i="1" dirty="0" smtClean="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major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semi-axis of ellipse of deformation</a:t>
            </a:r>
            <a:endParaRPr lang="en-US" altLang="zh-CN" sz="1400" b="1"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11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pure </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cut</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i="1" dirty="0" smtClean="0">
                <a:latin typeface="Times New Roman" panose="02020603050405020304" pitchFamily="18" charset="0"/>
                <a:ea typeface="Times New Roman" panose="02020603050405020304" pitchFamily="18" charset="0"/>
                <a:sym typeface="Symbol" panose="05050102010706020507" pitchFamily="18" charset="2"/>
              </a:rPr>
              <a:t>                        b</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½ (Δ – </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minor semi-axis of ellipse of deformation</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2e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technical </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cut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i="1" dirty="0" smtClean="0">
                <a:latin typeface="Times New Roman" panose="02020603050405020304" pitchFamily="18" charset="0"/>
                <a:ea typeface="Times New Roman" panose="02020603050405020304" pitchFamily="18" charset="0"/>
                <a:sym typeface="Symbol" panose="05050102010706020507" pitchFamily="18" charset="2"/>
              </a:rPr>
              <a:t>             α</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½ </a:t>
            </a:r>
            <a:r>
              <a:rPr lang="en-GB" altLang="zh-CN" sz="1400" dirty="0" err="1">
                <a:latin typeface="Times New Roman" panose="02020603050405020304" pitchFamily="18" charset="0"/>
                <a:ea typeface="Times New Roman" panose="02020603050405020304" pitchFamily="18" charset="0"/>
                <a:sym typeface="Symbol" panose="05050102010706020507" pitchFamily="18" charset="2"/>
              </a:rPr>
              <a:t>atan</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i="1" dirty="0" smtClean="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smtClean="0">
                <a:latin typeface="Times New Roman" panose="02020603050405020304" pitchFamily="18" charset="0"/>
                <a:ea typeface="Times New Roman" panose="02020603050405020304" pitchFamily="18" charset="0"/>
                <a:sym typeface="Symbol" panose="05050102010706020507" pitchFamily="18" charset="2"/>
              </a:rPr>
              <a:t>1</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          direction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of main axis of deformation</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total cut</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endParaRPr lang="en-US" altLang="zh-CN" sz="1400" b="1"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200" dirty="0" smtClean="0">
                <a:latin typeface="Times New Roman" panose="02020603050405020304" pitchFamily="18" charset="0"/>
                <a:ea typeface="Times New Roman" panose="02020603050405020304" pitchFamily="18" charset="0"/>
                <a:sym typeface="Symbol" panose="05050102010706020507" pitchFamily="18" charset="2"/>
              </a:rPr>
              <a:t>.</a:t>
            </a:r>
            <a:endParaRPr kumimoji="0" lang="en-US"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6" name="Obdélník 15"/>
              <p:cNvSpPr/>
              <p:nvPr/>
            </p:nvSpPr>
            <p:spPr>
              <a:xfrm>
                <a:off x="4932040" y="3356992"/>
                <a:ext cx="3076868" cy="12612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1600" b="1" i="1" smtClean="0">
                          <a:latin typeface="Cambria Math" panose="02040503050406030204" pitchFamily="18" charset="0"/>
                        </a:rPr>
                        <m:t>𝑬</m:t>
                      </m:r>
                      <m:r>
                        <a:rPr lang="cs-CZ" sz="1600" b="0" i="0">
                          <a:latin typeface="Cambria Math" panose="02040503050406030204" pitchFamily="18" charset="0"/>
                        </a:rPr>
                        <m:t>=</m:t>
                      </m:r>
                      <m:d>
                        <m:dPr>
                          <m:ctrlPr>
                            <a:rPr lang="cs-CZ" sz="1600" b="0" i="1">
                              <a:latin typeface="Cambria Math" panose="02040503050406030204" pitchFamily="18" charset="0"/>
                            </a:rPr>
                          </m:ctrlPr>
                        </m:dPr>
                        <m:e>
                          <m:m>
                            <m:mPr>
                              <m:mcs>
                                <m:mc>
                                  <m:mcPr>
                                    <m:count m:val="2"/>
                                    <m:mcJc m:val="center"/>
                                  </m:mcPr>
                                </m:mc>
                              </m:mcs>
                              <m:ctrlPr>
                                <a:rPr lang="cs-CZ" sz="1600" b="0" i="1">
                                  <a:latin typeface="Cambria Math" panose="02040503050406030204" pitchFamily="18" charset="0"/>
                                </a:rPr>
                              </m:ctrlPr>
                            </m:mPr>
                            <m:mr>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11</m:t>
                                    </m:r>
                                  </m:sub>
                                </m:sSub>
                              </m:e>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12</m:t>
                                    </m:r>
                                  </m:sub>
                                </m:sSub>
                              </m:e>
                            </m:mr>
                            <m:mr>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21</m:t>
                                    </m:r>
                                  </m:sub>
                                </m:sSub>
                              </m:e>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22</m:t>
                                    </m:r>
                                  </m:sub>
                                </m:sSub>
                              </m:e>
                            </m:mr>
                          </m:m>
                        </m:e>
                      </m:d>
                      <m:r>
                        <a:rPr lang="cs-CZ" sz="1600" b="0" i="0">
                          <a:latin typeface="Cambria Math" panose="02040503050406030204" pitchFamily="18" charset="0"/>
                        </a:rPr>
                        <m:t>=</m:t>
                      </m:r>
                      <m:d>
                        <m:dPr>
                          <m:ctrlPr>
                            <a:rPr lang="cs-CZ" sz="1600" b="0" i="1">
                              <a:latin typeface="Cambria Math" panose="02040503050406030204" pitchFamily="18" charset="0"/>
                            </a:rPr>
                          </m:ctrlPr>
                        </m:dPr>
                        <m:e>
                          <m:m>
                            <m:mPr>
                              <m:mcs>
                                <m:mc>
                                  <m:mcPr>
                                    <m:count m:val="2"/>
                                    <m:mcJc m:val="center"/>
                                  </m:mcPr>
                                </m:mc>
                              </m:mcs>
                              <m:ctrlPr>
                                <a:rPr lang="cs-CZ" sz="1600" b="0" i="1">
                                  <a:latin typeface="Cambria Math" panose="02040503050406030204" pitchFamily="18" charset="0"/>
                                </a:rPr>
                              </m:ctrlPr>
                            </m:mPr>
                            <m:mr>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𝑥</m:t>
                                        </m:r>
                                      </m:sub>
                                    </m:sSub>
                                  </m:num>
                                  <m:den>
                                    <m:r>
                                      <a:rPr lang="cs-CZ" sz="1600" b="0" i="0">
                                        <a:latin typeface="Cambria Math" panose="02040503050406030204" pitchFamily="18" charset="0"/>
                                      </a:rPr>
                                      <m:t>𝜕</m:t>
                                    </m:r>
                                    <m:r>
                                      <a:rPr lang="cs-CZ" sz="1600" b="0" i="1">
                                        <a:latin typeface="Cambria Math" panose="02040503050406030204" pitchFamily="18" charset="0"/>
                                      </a:rPr>
                                      <m:t>𝑥</m:t>
                                    </m:r>
                                  </m:den>
                                </m:f>
                              </m:e>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𝑥</m:t>
                                        </m:r>
                                      </m:sub>
                                    </m:sSub>
                                  </m:num>
                                  <m:den>
                                    <m:r>
                                      <a:rPr lang="cs-CZ" sz="1600" b="0" i="0">
                                        <a:latin typeface="Cambria Math" panose="02040503050406030204" pitchFamily="18" charset="0"/>
                                      </a:rPr>
                                      <m:t>𝜕</m:t>
                                    </m:r>
                                    <m:r>
                                      <a:rPr lang="cs-CZ" sz="1600" b="0" i="1">
                                        <a:latin typeface="Cambria Math" panose="02040503050406030204" pitchFamily="18" charset="0"/>
                                      </a:rPr>
                                      <m:t>𝑦</m:t>
                                    </m:r>
                                  </m:den>
                                </m:f>
                              </m:e>
                            </m:mr>
                            <m:mr>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𝑦</m:t>
                                        </m:r>
                                      </m:sub>
                                    </m:sSub>
                                  </m:num>
                                  <m:den>
                                    <m:r>
                                      <a:rPr lang="cs-CZ" sz="1600" b="0" i="0">
                                        <a:latin typeface="Cambria Math" panose="02040503050406030204" pitchFamily="18" charset="0"/>
                                      </a:rPr>
                                      <m:t>𝜕</m:t>
                                    </m:r>
                                    <m:r>
                                      <a:rPr lang="cs-CZ" sz="1600" b="0" i="1">
                                        <a:latin typeface="Cambria Math" panose="02040503050406030204" pitchFamily="18" charset="0"/>
                                      </a:rPr>
                                      <m:t>𝑥</m:t>
                                    </m:r>
                                  </m:den>
                                </m:f>
                              </m:e>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𝑦</m:t>
                                        </m:r>
                                      </m:sub>
                                    </m:sSub>
                                  </m:num>
                                  <m:den>
                                    <m:r>
                                      <a:rPr lang="cs-CZ" sz="1600" b="0" i="0">
                                        <a:latin typeface="Cambria Math" panose="02040503050406030204" pitchFamily="18" charset="0"/>
                                      </a:rPr>
                                      <m:t>𝜕</m:t>
                                    </m:r>
                                    <m:r>
                                      <a:rPr lang="cs-CZ" sz="1600" b="0" i="1">
                                        <a:latin typeface="Cambria Math" panose="02040503050406030204" pitchFamily="18" charset="0"/>
                                      </a:rPr>
                                      <m:t>𝑦</m:t>
                                    </m:r>
                                  </m:den>
                                </m:f>
                              </m:e>
                            </m:mr>
                          </m:m>
                        </m:e>
                      </m:d>
                    </m:oMath>
                  </m:oMathPara>
                </a14:m>
                <a:endParaRPr lang="cs-CZ" sz="1600" dirty="0"/>
              </a:p>
            </p:txBody>
          </p:sp>
        </mc:Choice>
        <mc:Fallback xmlns="">
          <p:sp>
            <p:nvSpPr>
              <p:cNvPr id="16" name="Obdélník 15"/>
              <p:cNvSpPr>
                <a:spLocks noRot="1" noChangeAspect="1" noMove="1" noResize="1" noEditPoints="1" noAdjustHandles="1" noChangeArrowheads="1" noChangeShapeType="1" noTextEdit="1"/>
              </p:cNvSpPr>
              <p:nvPr/>
            </p:nvSpPr>
            <p:spPr>
              <a:xfrm>
                <a:off x="4932040" y="3356992"/>
                <a:ext cx="3076868" cy="1261243"/>
              </a:xfrm>
              <a:prstGeom prst="rect">
                <a:avLst/>
              </a:prstGeom>
              <a:blipFill rotWithShape="0">
                <a:blip r:embed="rId4"/>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7" name="Obdélník 16"/>
              <p:cNvSpPr/>
              <p:nvPr/>
            </p:nvSpPr>
            <p:spPr>
              <a:xfrm>
                <a:off x="2135919" y="4284342"/>
                <a:ext cx="2819426" cy="4147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cs-CZ" b="1" i="1" smtClean="0">
                          <a:latin typeface="Cambria Math" panose="02040503050406030204" pitchFamily="18" charset="0"/>
                        </a:rPr>
                        <m:t>𝑬</m:t>
                      </m:r>
                      <m:r>
                        <a:rPr lang="cs-CZ" b="0" i="0">
                          <a:latin typeface="Cambria Math" panose="02040503050406030204" pitchFamily="18" charset="0"/>
                        </a:rPr>
                        <m:t>=</m:t>
                      </m:r>
                      <m:r>
                        <a:rPr lang="cs-CZ" b="1" i="0">
                          <a:latin typeface="Cambria Math" panose="02040503050406030204" pitchFamily="18" charset="0"/>
                        </a:rPr>
                        <m:t>𝐞</m:t>
                      </m:r>
                      <m:r>
                        <a:rPr lang="cs-CZ" b="0" i="0">
                          <a:latin typeface="Cambria Math" panose="02040503050406030204" pitchFamily="18" charset="0"/>
                        </a:rPr>
                        <m:t>+</m:t>
                      </m:r>
                      <m:r>
                        <a:rPr lang="cs-CZ" b="1" i="0">
                          <a:latin typeface="Cambria Math" panose="02040503050406030204" pitchFamily="18" charset="0"/>
                        </a:rPr>
                        <m:t>𝛀</m:t>
                      </m:r>
                      <m:r>
                        <a:rPr lang="cs-CZ" b="0" i="0">
                          <a:latin typeface="Cambria Math" panose="02040503050406030204" pitchFamily="18" charset="0"/>
                        </a:rPr>
                        <m:t>= </m:t>
                      </m:r>
                      <m:d>
                        <m:dPr>
                          <m:ctrlPr>
                            <a:rPr lang="cs-CZ" b="0" i="1">
                              <a:latin typeface="Cambria Math" panose="02040503050406030204" pitchFamily="18" charset="0"/>
                            </a:rPr>
                          </m:ctrlPr>
                        </m:dPr>
                        <m:e>
                          <m:sSub>
                            <m:sSubPr>
                              <m:ctrlPr>
                                <a:rPr lang="cs-CZ" b="0" i="1">
                                  <a:latin typeface="Cambria Math" panose="02040503050406030204" pitchFamily="18" charset="0"/>
                                </a:rPr>
                              </m:ctrlPr>
                            </m:sSubPr>
                            <m:e>
                              <m:r>
                                <m:rPr>
                                  <m:sty m:val="p"/>
                                </m:rPr>
                                <a:rPr lang="cs-CZ" b="0" i="0">
                                  <a:latin typeface="Cambria Math" panose="02040503050406030204" pitchFamily="18" charset="0"/>
                                </a:rPr>
                                <m:t>e</m:t>
                              </m:r>
                            </m:e>
                            <m:sub>
                              <m:r>
                                <m:rPr>
                                  <m:sty m:val="p"/>
                                </m:rPr>
                                <a:rPr lang="cs-CZ" b="0" i="0">
                                  <a:latin typeface="Cambria Math" panose="02040503050406030204" pitchFamily="18" charset="0"/>
                                </a:rPr>
                                <m:t>ij</m:t>
                              </m:r>
                            </m:sub>
                          </m:sSub>
                        </m:e>
                      </m:d>
                      <m:r>
                        <a:rPr lang="cs-CZ" b="0" i="0">
                          <a:latin typeface="Cambria Math" panose="02040503050406030204" pitchFamily="18" charset="0"/>
                        </a:rPr>
                        <m:t>+</m:t>
                      </m:r>
                      <m:d>
                        <m:dPr>
                          <m:ctrlPr>
                            <a:rPr lang="cs-CZ" b="0" i="1">
                              <a:latin typeface="Cambria Math" panose="02040503050406030204" pitchFamily="18" charset="0"/>
                            </a:rPr>
                          </m:ctrlPr>
                        </m:dPr>
                        <m:e>
                          <m:sSub>
                            <m:sSubPr>
                              <m:ctrlPr>
                                <a:rPr lang="cs-CZ" b="0" i="1">
                                  <a:latin typeface="Cambria Math" panose="02040503050406030204" pitchFamily="18" charset="0"/>
                                </a:rPr>
                              </m:ctrlPr>
                            </m:sSubPr>
                            <m:e>
                              <m:r>
                                <m:rPr>
                                  <m:sty m:val="p"/>
                                </m:rPr>
                                <a:rPr lang="cs-CZ" b="0" i="0">
                                  <a:latin typeface="Cambria Math" panose="02040503050406030204" pitchFamily="18" charset="0"/>
                                </a:rPr>
                                <m:t>Ω</m:t>
                              </m:r>
                            </m:e>
                            <m:sub>
                              <m:r>
                                <m:rPr>
                                  <m:sty m:val="p"/>
                                </m:rPr>
                                <a:rPr lang="cs-CZ" b="0" i="0">
                                  <a:latin typeface="Cambria Math" panose="02040503050406030204" pitchFamily="18" charset="0"/>
                                </a:rPr>
                                <m:t>ij</m:t>
                              </m:r>
                            </m:sub>
                          </m:sSub>
                        </m:e>
                      </m:d>
                    </m:oMath>
                  </m:oMathPara>
                </a14:m>
                <a:endParaRPr lang="cs-CZ" dirty="0"/>
              </a:p>
            </p:txBody>
          </p:sp>
        </mc:Choice>
        <mc:Fallback xmlns="">
          <p:sp>
            <p:nvSpPr>
              <p:cNvPr id="17" name="Obdélník 16"/>
              <p:cNvSpPr>
                <a:spLocks noRot="1" noChangeAspect="1" noMove="1" noResize="1" noEditPoints="1" noAdjustHandles="1" noChangeArrowheads="1" noChangeShapeType="1" noTextEdit="1"/>
              </p:cNvSpPr>
              <p:nvPr/>
            </p:nvSpPr>
            <p:spPr>
              <a:xfrm>
                <a:off x="2135919" y="4284342"/>
                <a:ext cx="2819426" cy="414794"/>
              </a:xfrm>
              <a:prstGeom prst="rect">
                <a:avLst/>
              </a:prstGeom>
              <a:blipFill rotWithShape="0">
                <a:blip r:embed="rId5"/>
                <a:stretch>
                  <a:fillRect b="-8824"/>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8" name="Obdélník 17"/>
              <p:cNvSpPr/>
              <p:nvPr/>
            </p:nvSpPr>
            <p:spPr>
              <a:xfrm>
                <a:off x="3210788" y="5173940"/>
                <a:ext cx="7902624" cy="627416"/>
              </a:xfrm>
              <a:prstGeom prst="rect">
                <a:avLst/>
              </a:prstGeom>
            </p:spPr>
            <p:txBody>
              <a:bodyPr wrap="square">
                <a:spAutoFit/>
              </a:bodyPr>
              <a:lstStyle/>
              <a:p>
                <a:r>
                  <a:rPr lang="cs-CZ" b="1" dirty="0" smtClean="0">
                    <a:effectLst/>
                    <a:latin typeface="Times New Roman" panose="02020603050405020304" pitchFamily="18" charset="0"/>
                    <a:ea typeface="MS Mincho" panose="02020609040205080304" pitchFamily="49" charset="-128"/>
                  </a:rPr>
                  <a:t> </a:t>
                </a:r>
                <a14:m>
                  <m:oMath xmlns:m="http://schemas.openxmlformats.org/officeDocument/2006/math">
                    <m:r>
                      <a:rPr lang="cs-CZ" b="1" i="1">
                        <a:effectLst/>
                        <a:latin typeface="Cambria Math" panose="02040503050406030204" pitchFamily="18" charset="0"/>
                        <a:ea typeface="MS Mincho" panose="02020609040205080304" pitchFamily="49" charset="-128"/>
                        <a:cs typeface="Times New Roman" panose="02020603050405020304" pitchFamily="18" charset="0"/>
                      </a:rPr>
                      <m:t>𝐞</m:t>
                    </m:r>
                    <m:r>
                      <a:rPr lang="cs-CZ" b="1" i="1">
                        <a:effectLst/>
                        <a:latin typeface="Cambria Math" panose="02040503050406030204" pitchFamily="18" charset="0"/>
                        <a:ea typeface="MS Mincho" panose="02020609040205080304" pitchFamily="49" charset="-128"/>
                        <a:cs typeface="Times New Roman" panose="02020603050405020304" pitchFamily="18" charset="0"/>
                      </a:rPr>
                      <m:t>=</m:t>
                    </m:r>
                    <m:d>
                      <m:dPr>
                        <m:ctrlPr>
                          <a:rPr lang="cs-CZ" i="1">
                            <a:effectLst/>
                            <a:latin typeface="Cambria Math" panose="02040503050406030204" pitchFamily="18" charset="0"/>
                          </a:rPr>
                        </m:ctrlPr>
                      </m:dPr>
                      <m:e>
                        <m:m>
                          <m:mPr>
                            <m:mcs>
                              <m:mc>
                                <m:mcPr>
                                  <m:count m:val="2"/>
                                  <m:mcJc m:val="center"/>
                                </m:mcPr>
                              </m:mc>
                            </m:mcs>
                            <m:ctrlPr>
                              <a:rPr lang="cs-CZ" i="1">
                                <a:effectLst/>
                                <a:latin typeface="Cambria Math" panose="02040503050406030204" pitchFamily="18" charset="0"/>
                              </a:rPr>
                            </m:ctrlPr>
                          </m:mPr>
                          <m:mr>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11</m:t>
                                  </m:r>
                                </m:sub>
                              </m:sSub>
                            </m:e>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e>
                          </m:mr>
                          <m:mr>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e>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22</m:t>
                                  </m:r>
                                </m:sub>
                              </m:sSub>
                            </m:e>
                          </m:mr>
                        </m:m>
                      </m:e>
                    </m:d>
                    <m:r>
                      <a:rPr lang="cs-CZ" i="1">
                        <a:effectLst/>
                        <a:latin typeface="Cambria Math" panose="02040503050406030204" pitchFamily="18" charset="0"/>
                        <a:ea typeface="MS Mincho" panose="02020609040205080304" pitchFamily="49" charset="-128"/>
                        <a:cs typeface="Times New Roman" panose="02020603050405020304" pitchFamily="18" charset="0"/>
                      </a:rPr>
                      <m:t>=</m:t>
                    </m:r>
                    <m:d>
                      <m:dPr>
                        <m:ctrlPr>
                          <a:rPr lang="cs-CZ" i="1">
                            <a:effectLst/>
                            <a:latin typeface="Cambria Math" panose="02040503050406030204" pitchFamily="18" charset="0"/>
                          </a:rPr>
                        </m:ctrlPr>
                      </m:dPr>
                      <m:e>
                        <m:m>
                          <m:mPr>
                            <m:mcs>
                              <m:mc>
                                <m:mcPr>
                                  <m:count m:val="2"/>
                                  <m:mcJc m:val="center"/>
                                </m:mcPr>
                              </m:mc>
                            </m:mcs>
                            <m:ctrlPr>
                              <a:rPr lang="cs-CZ" i="1">
                                <a:effectLst/>
                                <a:latin typeface="Cambria Math" panose="02040503050406030204" pitchFamily="18" charset="0"/>
                              </a:rPr>
                            </m:ctrlPr>
                          </m:mPr>
                          <m:mr>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11</m:t>
                                  </m:r>
                                </m:sub>
                              </m:sSub>
                            </m:e>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m:t>
                                  </m:r>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)/2</m:t>
                              </m:r>
                            </m:e>
                          </m:mr>
                          <m:mr>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m:t>
                                  </m:r>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)/2</m:t>
                              </m:r>
                            </m:e>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22</m:t>
                                  </m:r>
                                </m:sub>
                              </m:sSub>
                            </m:e>
                          </m:mr>
                        </m:m>
                      </m:e>
                    </m:d>
                  </m:oMath>
                </a14:m>
                <a:endParaRPr lang="cs-CZ" dirty="0"/>
              </a:p>
            </p:txBody>
          </p:sp>
        </mc:Choice>
        <mc:Fallback xmlns="">
          <p:sp>
            <p:nvSpPr>
              <p:cNvPr id="18" name="Obdélník 17"/>
              <p:cNvSpPr>
                <a:spLocks noRot="1" noChangeAspect="1" noMove="1" noResize="1" noEditPoints="1" noAdjustHandles="1" noChangeArrowheads="1" noChangeShapeType="1" noTextEdit="1"/>
              </p:cNvSpPr>
              <p:nvPr/>
            </p:nvSpPr>
            <p:spPr>
              <a:xfrm>
                <a:off x="3210788" y="5173940"/>
                <a:ext cx="7902624" cy="627416"/>
              </a:xfrm>
              <a:prstGeom prst="rect">
                <a:avLst/>
              </a:prstGeom>
              <a:blipFill rotWithShape="0">
                <a:blip r:embed="rId6"/>
                <a:stretch>
                  <a:fillRect/>
                </a:stretch>
              </a:blipFill>
            </p:spPr>
            <p:txBody>
              <a:bodyPr/>
              <a:lstStyle/>
              <a:p>
                <a:r>
                  <a:rPr lang="cs-CZ">
                    <a:noFill/>
                  </a:rPr>
                  <a:t> </a:t>
                </a:r>
              </a:p>
            </p:txBody>
          </p:sp>
        </mc:Fallback>
      </mc:AlternateContent>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5261"/>
            <a:ext cx="3818977" cy="6597352"/>
          </a:xfrm>
          <a:prstGeom prst="rect">
            <a:avLst/>
          </a:prstGeom>
        </p:spPr>
      </p:pic>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t="5360"/>
          <a:stretch/>
        </p:blipFill>
        <p:spPr>
          <a:xfrm>
            <a:off x="395536" y="229638"/>
            <a:ext cx="3340970" cy="2780928"/>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3645024"/>
            <a:ext cx="3390987" cy="2708920"/>
          </a:xfrm>
          <a:prstGeom prst="rect">
            <a:avLst/>
          </a:prstGeom>
        </p:spPr>
      </p:pic>
    </p:spTree>
    <p:extLst>
      <p:ext uri="{BB962C8B-B14F-4D97-AF65-F5344CB8AC3E}">
        <p14:creationId xmlns:p14="http://schemas.microsoft.com/office/powerpoint/2010/main" val="2631671997"/>
      </p:ext>
    </p:extLst>
  </p:cSld>
  <p:clrMapOvr>
    <a:masterClrMapping/>
  </p:clrMapOvr>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5687</TotalTime>
  <Words>1867</Words>
  <Application>Microsoft Office PowerPoint</Application>
  <PresentationFormat>Předvádění na obrazovce (4:3)</PresentationFormat>
  <Paragraphs>227</Paragraphs>
  <Slides>37</Slides>
  <Notes>5</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37</vt:i4>
      </vt:variant>
    </vt:vector>
  </HeadingPairs>
  <TitlesOfParts>
    <vt:vector size="46" baseType="lpstr">
      <vt:lpstr>MS Mincho</vt:lpstr>
      <vt:lpstr>ＭＳ Ｐゴシック</vt:lpstr>
      <vt:lpstr>Arial</vt:lpstr>
      <vt:lpstr>Calibri</vt:lpstr>
      <vt:lpstr>Cambria</vt:lpstr>
      <vt:lpstr>Cambria Math</vt:lpstr>
      <vt:lpstr>Symbol</vt:lpstr>
      <vt:lpstr>Times New Roman</vt:lpstr>
      <vt:lpstr>Výchozí návrh</vt:lpstr>
      <vt:lpstr>   Candidates for volcanoes under the ice of Antarctica detected by their gravito-topographic signal   Jaroslav Klokocnik 1, Jan Kostelecky 2, 3,  Ales Bezdek 1, Ivan Pesek 4  1 Astronomical Institute, Czech Academy of Sciences, Ondrejov, Czech Republic 2 Research Institute of Geodesy, Topography and Cartography, Zdiby, Czech Republic, 3 Department of Geodesy and Mining Surveying, Faculty of Mining and Geology, Ostrava, Czech Republic 4 Department of Geomatics, Faculty of Civil Engineering, Czech Technical University in Prague, Prague, Czech Republic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Comparison of sensitivity of various functions  of the disturbing potential mass point case / an illustrative simplification  x axis depth beneath surface [km], y axis reference value of functionals for given gravitational constant GM describing respective point mass body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Examples of typical gravitational signal (trace, signature) of volcanoes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ASU AV CR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Jaroslav Klokocnik</dc:creator>
  <cp:lastModifiedBy>Jaroslav Klokocnik</cp:lastModifiedBy>
  <cp:revision>324</cp:revision>
  <cp:lastPrinted>2015-09-07T18:41:27Z</cp:lastPrinted>
  <dcterms:created xsi:type="dcterms:W3CDTF">2015-02-14T16:23:34Z</dcterms:created>
  <dcterms:modified xsi:type="dcterms:W3CDTF">2018-03-29T15:52:00Z</dcterms:modified>
</cp:coreProperties>
</file>