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7"/>
  </p:notesMasterIdLst>
  <p:handoutMasterIdLst>
    <p:handoutMasterId r:id="rId38"/>
  </p:handoutMasterIdLst>
  <p:sldIdLst>
    <p:sldId id="374" r:id="rId2"/>
    <p:sldId id="1719" r:id="rId3"/>
    <p:sldId id="1478" r:id="rId4"/>
    <p:sldId id="852" r:id="rId5"/>
    <p:sldId id="570" r:id="rId6"/>
    <p:sldId id="854" r:id="rId7"/>
    <p:sldId id="1721" r:id="rId8"/>
    <p:sldId id="856" r:id="rId9"/>
    <p:sldId id="1688" r:id="rId10"/>
    <p:sldId id="1687" r:id="rId11"/>
    <p:sldId id="1685" r:id="rId12"/>
    <p:sldId id="857" r:id="rId13"/>
    <p:sldId id="1720" r:id="rId14"/>
    <p:sldId id="998" r:id="rId15"/>
    <p:sldId id="909" r:id="rId16"/>
    <p:sldId id="1147" r:id="rId17"/>
    <p:sldId id="1671" r:id="rId18"/>
    <p:sldId id="269" r:id="rId19"/>
    <p:sldId id="371" r:id="rId20"/>
    <p:sldId id="1506" r:id="rId21"/>
    <p:sldId id="875" r:id="rId22"/>
    <p:sldId id="1519" r:id="rId23"/>
    <p:sldId id="1171" r:id="rId24"/>
    <p:sldId id="1650" r:id="rId25"/>
    <p:sldId id="1691" r:id="rId26"/>
    <p:sldId id="567" r:id="rId27"/>
    <p:sldId id="504" r:id="rId28"/>
    <p:sldId id="505" r:id="rId29"/>
    <p:sldId id="862" r:id="rId30"/>
    <p:sldId id="1664" r:id="rId31"/>
    <p:sldId id="1661" r:id="rId32"/>
    <p:sldId id="1511" r:id="rId33"/>
    <p:sldId id="1722" r:id="rId34"/>
    <p:sldId id="1705" r:id="rId35"/>
    <p:sldId id="1708" r:id="rId36"/>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okocnik" initials="K" lastIdx="1" clrIdx="0">
    <p:extLst>
      <p:ext uri="{19B8F6BF-5375-455C-9EA6-DF929625EA0E}">
        <p15:presenceInfo xmlns:p15="http://schemas.microsoft.com/office/powerpoint/2012/main" userId="Klokocn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73" d="100"/>
          <a:sy n="73" d="100"/>
        </p:scale>
        <p:origin x="96" y="22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76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27T10:55:30.989" idx="1">
    <p:pos x="5235" y="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EBF9B5E-3C56-4A45-8397-4F9C436CA471}" type="datetimeFigureOut">
              <a:rPr lang="cs-CZ" smtClean="0"/>
              <a:t>28.09.2024</a:t>
            </a:fld>
            <a:endParaRPr lang="cs-CZ"/>
          </a:p>
        </p:txBody>
      </p:sp>
      <p:sp>
        <p:nvSpPr>
          <p:cNvPr id="4" name="Zástupný symbol pro zápatí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3B31F22-45D2-480E-B85C-54003CADD12A}" type="slidenum">
              <a:rPr lang="cs-CZ" smtClean="0"/>
              <a:t>‹#›</a:t>
            </a:fld>
            <a:endParaRPr lang="cs-CZ"/>
          </a:p>
        </p:txBody>
      </p:sp>
    </p:spTree>
    <p:extLst>
      <p:ext uri="{BB962C8B-B14F-4D97-AF65-F5344CB8AC3E}">
        <p14:creationId xmlns:p14="http://schemas.microsoft.com/office/powerpoint/2010/main" val="1433103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8E3A923-A6B8-483A-90E6-0D95C15E4274}" type="datetimeFigureOut">
              <a:rPr lang="cs-CZ" smtClean="0"/>
              <a:t>28.09.2024</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EFEAD5C-F767-4308-9FEB-4BBB1AA98912}" type="slidenum">
              <a:rPr lang="cs-CZ" smtClean="0"/>
              <a:t>‹#›</a:t>
            </a:fld>
            <a:endParaRPr lang="cs-CZ"/>
          </a:p>
        </p:txBody>
      </p:sp>
    </p:spTree>
    <p:extLst>
      <p:ext uri="{BB962C8B-B14F-4D97-AF65-F5344CB8AC3E}">
        <p14:creationId xmlns:p14="http://schemas.microsoft.com/office/powerpoint/2010/main" val="1899935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EFEAD5C-F767-4308-9FEB-4BBB1AA98912}" type="slidenum">
              <a:rPr lang="cs-CZ" smtClean="0"/>
              <a:t>1</a:t>
            </a:fld>
            <a:endParaRPr lang="cs-CZ"/>
          </a:p>
        </p:txBody>
      </p:sp>
    </p:spTree>
    <p:extLst>
      <p:ext uri="{BB962C8B-B14F-4D97-AF65-F5344CB8AC3E}">
        <p14:creationId xmlns:p14="http://schemas.microsoft.com/office/powerpoint/2010/main" val="393029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Legendre associated functions,… free-air</a:t>
            </a:r>
            <a:r>
              <a:rPr lang="en-US" baseline="0" dirty="0"/>
              <a:t> gravity anomaly, gravity disturbance</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4</a:t>
            </a:fld>
            <a:endParaRPr lang="cs-CZ"/>
          </a:p>
        </p:txBody>
      </p:sp>
    </p:spTree>
    <p:extLst>
      <p:ext uri="{BB962C8B-B14F-4D97-AF65-F5344CB8AC3E}">
        <p14:creationId xmlns:p14="http://schemas.microsoft.com/office/powerpoint/2010/main" val="66184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6</a:t>
            </a:fld>
            <a:endParaRPr lang="cs-CZ"/>
          </a:p>
        </p:txBody>
      </p:sp>
    </p:spTree>
    <p:extLst>
      <p:ext uri="{BB962C8B-B14F-4D97-AF65-F5344CB8AC3E}">
        <p14:creationId xmlns:p14="http://schemas.microsoft.com/office/powerpoint/2010/main" val="1673170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25</a:t>
            </a:fld>
            <a:endParaRPr lang="cs-CZ"/>
          </a:p>
        </p:txBody>
      </p:sp>
    </p:spTree>
    <p:extLst>
      <p:ext uri="{BB962C8B-B14F-4D97-AF65-F5344CB8AC3E}">
        <p14:creationId xmlns:p14="http://schemas.microsoft.com/office/powerpoint/2010/main" val="1617113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29</a:t>
            </a:fld>
            <a:endParaRPr lang="cs-CZ"/>
          </a:p>
        </p:txBody>
      </p:sp>
    </p:spTree>
    <p:extLst>
      <p:ext uri="{BB962C8B-B14F-4D97-AF65-F5344CB8AC3E}">
        <p14:creationId xmlns:p14="http://schemas.microsoft.com/office/powerpoint/2010/main" val="2114765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30</a:t>
            </a:fld>
            <a:endParaRPr lang="cs-CZ"/>
          </a:p>
        </p:txBody>
      </p:sp>
    </p:spTree>
    <p:extLst>
      <p:ext uri="{BB962C8B-B14F-4D97-AF65-F5344CB8AC3E}">
        <p14:creationId xmlns:p14="http://schemas.microsoft.com/office/powerpoint/2010/main" val="2102066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EFEAD5C-F767-4308-9FEB-4BBB1AA98912}" type="slidenum">
              <a:rPr lang="cs-CZ" smtClean="0"/>
              <a:t>35</a:t>
            </a:fld>
            <a:endParaRPr lang="cs-CZ"/>
          </a:p>
        </p:txBody>
      </p:sp>
    </p:spTree>
    <p:extLst>
      <p:ext uri="{BB962C8B-B14F-4D97-AF65-F5344CB8AC3E}">
        <p14:creationId xmlns:p14="http://schemas.microsoft.com/office/powerpoint/2010/main" val="2461632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E9A5B824-FDB2-4712-AEE0-2C497D52FE4D}" type="datetimeFigureOut">
              <a:rPr lang="cs-CZ" smtClean="0"/>
              <a:t>28.09.2024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D8264C7-A4F0-4B06-A67D-CFD5DAA3CF10}" type="slidenum">
              <a:rPr lang="cs-CZ" smtClean="0"/>
              <a:t>‹#›</a:t>
            </a:fld>
            <a:endParaRPr lang="cs-CZ"/>
          </a:p>
        </p:txBody>
      </p:sp>
    </p:spTree>
    <p:extLst>
      <p:ext uri="{BB962C8B-B14F-4D97-AF65-F5344CB8AC3E}">
        <p14:creationId xmlns:p14="http://schemas.microsoft.com/office/powerpoint/2010/main" val="3247593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9A5B824-FDB2-4712-AEE0-2C497D52FE4D}" type="datetimeFigureOut">
              <a:rPr lang="cs-CZ" smtClean="0"/>
              <a:t>28.09.2024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D8264C7-A4F0-4B06-A67D-CFD5DAA3CF10}" type="slidenum">
              <a:rPr lang="cs-CZ" smtClean="0"/>
              <a:t>‹#›</a:t>
            </a:fld>
            <a:endParaRPr lang="cs-CZ"/>
          </a:p>
        </p:txBody>
      </p:sp>
    </p:spTree>
    <p:extLst>
      <p:ext uri="{BB962C8B-B14F-4D97-AF65-F5344CB8AC3E}">
        <p14:creationId xmlns:p14="http://schemas.microsoft.com/office/powerpoint/2010/main" val="579539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9A5B824-FDB2-4712-AEE0-2C497D52FE4D}" type="datetimeFigureOut">
              <a:rPr lang="cs-CZ" smtClean="0"/>
              <a:t>28.09.2024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D8264C7-A4F0-4B06-A67D-CFD5DAA3CF10}" type="slidenum">
              <a:rPr lang="cs-CZ" smtClean="0"/>
              <a:t>‹#›</a:t>
            </a:fld>
            <a:endParaRPr lang="cs-CZ"/>
          </a:p>
        </p:txBody>
      </p:sp>
    </p:spTree>
    <p:extLst>
      <p:ext uri="{BB962C8B-B14F-4D97-AF65-F5344CB8AC3E}">
        <p14:creationId xmlns:p14="http://schemas.microsoft.com/office/powerpoint/2010/main" val="17731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9A5B824-FDB2-4712-AEE0-2C497D52FE4D}" type="datetimeFigureOut">
              <a:rPr lang="cs-CZ" smtClean="0"/>
              <a:t>28.09.2024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D8264C7-A4F0-4B06-A67D-CFD5DAA3CF10}" type="slidenum">
              <a:rPr lang="cs-CZ" smtClean="0"/>
              <a:t>‹#›</a:t>
            </a:fld>
            <a:endParaRPr lang="cs-CZ"/>
          </a:p>
        </p:txBody>
      </p:sp>
    </p:spTree>
    <p:extLst>
      <p:ext uri="{BB962C8B-B14F-4D97-AF65-F5344CB8AC3E}">
        <p14:creationId xmlns:p14="http://schemas.microsoft.com/office/powerpoint/2010/main" val="322601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E9A5B824-FDB2-4712-AEE0-2C497D52FE4D}" type="datetimeFigureOut">
              <a:rPr lang="cs-CZ" smtClean="0"/>
              <a:t>28.09.2024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D8264C7-A4F0-4B06-A67D-CFD5DAA3CF10}" type="slidenum">
              <a:rPr lang="cs-CZ" smtClean="0"/>
              <a:t>‹#›</a:t>
            </a:fld>
            <a:endParaRPr lang="cs-CZ"/>
          </a:p>
        </p:txBody>
      </p:sp>
    </p:spTree>
    <p:extLst>
      <p:ext uri="{BB962C8B-B14F-4D97-AF65-F5344CB8AC3E}">
        <p14:creationId xmlns:p14="http://schemas.microsoft.com/office/powerpoint/2010/main" val="386253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E9A5B824-FDB2-4712-AEE0-2C497D52FE4D}" type="datetimeFigureOut">
              <a:rPr lang="cs-CZ" smtClean="0"/>
              <a:t>28.09.2024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D8264C7-A4F0-4B06-A67D-CFD5DAA3CF10}" type="slidenum">
              <a:rPr lang="cs-CZ" smtClean="0"/>
              <a:t>‹#›</a:t>
            </a:fld>
            <a:endParaRPr lang="cs-CZ"/>
          </a:p>
        </p:txBody>
      </p:sp>
    </p:spTree>
    <p:extLst>
      <p:ext uri="{BB962C8B-B14F-4D97-AF65-F5344CB8AC3E}">
        <p14:creationId xmlns:p14="http://schemas.microsoft.com/office/powerpoint/2010/main" val="3737027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E9A5B824-FDB2-4712-AEE0-2C497D52FE4D}" type="datetimeFigureOut">
              <a:rPr lang="cs-CZ" smtClean="0"/>
              <a:t>28.09.2024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D8264C7-A4F0-4B06-A67D-CFD5DAA3CF10}" type="slidenum">
              <a:rPr lang="cs-CZ" smtClean="0"/>
              <a:t>‹#›</a:t>
            </a:fld>
            <a:endParaRPr lang="cs-CZ"/>
          </a:p>
        </p:txBody>
      </p:sp>
    </p:spTree>
    <p:extLst>
      <p:ext uri="{BB962C8B-B14F-4D97-AF65-F5344CB8AC3E}">
        <p14:creationId xmlns:p14="http://schemas.microsoft.com/office/powerpoint/2010/main" val="1774877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E9A5B824-FDB2-4712-AEE0-2C497D52FE4D}" type="datetimeFigureOut">
              <a:rPr lang="cs-CZ" smtClean="0"/>
              <a:t>28.09.2024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D8264C7-A4F0-4B06-A67D-CFD5DAA3CF10}" type="slidenum">
              <a:rPr lang="cs-CZ" smtClean="0"/>
              <a:t>‹#›</a:t>
            </a:fld>
            <a:endParaRPr lang="cs-CZ"/>
          </a:p>
        </p:txBody>
      </p:sp>
    </p:spTree>
    <p:extLst>
      <p:ext uri="{BB962C8B-B14F-4D97-AF65-F5344CB8AC3E}">
        <p14:creationId xmlns:p14="http://schemas.microsoft.com/office/powerpoint/2010/main" val="3983729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9A5B824-FDB2-4712-AEE0-2C497D52FE4D}" type="datetimeFigureOut">
              <a:rPr lang="cs-CZ" smtClean="0"/>
              <a:t>28.09.2024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D8264C7-A4F0-4B06-A67D-CFD5DAA3CF10}" type="slidenum">
              <a:rPr lang="cs-CZ" smtClean="0"/>
              <a:t>‹#›</a:t>
            </a:fld>
            <a:endParaRPr lang="cs-CZ"/>
          </a:p>
        </p:txBody>
      </p:sp>
    </p:spTree>
    <p:extLst>
      <p:ext uri="{BB962C8B-B14F-4D97-AF65-F5344CB8AC3E}">
        <p14:creationId xmlns:p14="http://schemas.microsoft.com/office/powerpoint/2010/main" val="2416764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E9A5B824-FDB2-4712-AEE0-2C497D52FE4D}" type="datetimeFigureOut">
              <a:rPr lang="cs-CZ" smtClean="0"/>
              <a:t>28.09.2024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D8264C7-A4F0-4B06-A67D-CFD5DAA3CF10}" type="slidenum">
              <a:rPr lang="cs-CZ" smtClean="0"/>
              <a:t>‹#›</a:t>
            </a:fld>
            <a:endParaRPr lang="cs-CZ"/>
          </a:p>
        </p:txBody>
      </p:sp>
    </p:spTree>
    <p:extLst>
      <p:ext uri="{BB962C8B-B14F-4D97-AF65-F5344CB8AC3E}">
        <p14:creationId xmlns:p14="http://schemas.microsoft.com/office/powerpoint/2010/main" val="2895178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E9A5B824-FDB2-4712-AEE0-2C497D52FE4D}" type="datetimeFigureOut">
              <a:rPr lang="cs-CZ" smtClean="0"/>
              <a:t>28.09.2024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D8264C7-A4F0-4B06-A67D-CFD5DAA3CF10}" type="slidenum">
              <a:rPr lang="cs-CZ" smtClean="0"/>
              <a:t>‹#›</a:t>
            </a:fld>
            <a:endParaRPr lang="cs-CZ"/>
          </a:p>
        </p:txBody>
      </p:sp>
    </p:spTree>
    <p:extLst>
      <p:ext uri="{BB962C8B-B14F-4D97-AF65-F5344CB8AC3E}">
        <p14:creationId xmlns:p14="http://schemas.microsoft.com/office/powerpoint/2010/main" val="3901270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5B824-FDB2-4712-AEE0-2C497D52FE4D}" type="datetimeFigureOut">
              <a:rPr lang="cs-CZ" smtClean="0"/>
              <a:t>28.09.2024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264C7-A4F0-4B06-A67D-CFD5DAA3CF10}" type="slidenum">
              <a:rPr lang="cs-CZ" smtClean="0"/>
              <a:t>‹#›</a:t>
            </a:fld>
            <a:endParaRPr lang="cs-CZ"/>
          </a:p>
        </p:txBody>
      </p:sp>
    </p:spTree>
    <p:extLst>
      <p:ext uri="{BB962C8B-B14F-4D97-AF65-F5344CB8AC3E}">
        <p14:creationId xmlns:p14="http://schemas.microsoft.com/office/powerpoint/2010/main" val="3235200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82000">
              <a:schemeClr val="accent2"/>
            </a:gs>
            <a:gs pos="0">
              <a:schemeClr val="accent1">
                <a:lumMod val="45000"/>
                <a:lumOff val="55000"/>
              </a:schemeClr>
            </a:gs>
            <a:gs pos="0">
              <a:schemeClr val="accent1">
                <a:lumMod val="45000"/>
                <a:lumOff val="55000"/>
              </a:schemeClr>
            </a:gs>
            <a:gs pos="1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0436205-73BB-48CF-D758-6613354ED31B}"/>
              </a:ext>
            </a:extLst>
          </p:cNvPr>
          <p:cNvSpPr txBox="1"/>
          <p:nvPr/>
        </p:nvSpPr>
        <p:spPr>
          <a:xfrm>
            <a:off x="599087" y="399393"/>
            <a:ext cx="10773105" cy="6288901"/>
          </a:xfrm>
          <a:prstGeom prst="rect">
            <a:avLst/>
          </a:prstGeom>
          <a:solidFill>
            <a:schemeClr val="accent2">
              <a:lumMod val="40000"/>
              <a:lumOff val="60000"/>
            </a:schemeClr>
          </a:solidFill>
        </p:spPr>
        <p:txBody>
          <a:bodyPr wrap="square" rtlCol="0">
            <a:spAutoFit/>
          </a:bodyPr>
          <a:lstStyle/>
          <a:p>
            <a:r>
              <a:rPr lang="en-US" sz="6000" b="1" dirty="0">
                <a:latin typeface="Times New Roman" panose="02020603050405020304" pitchFamily="18" charset="0"/>
                <a:cs typeface="Times New Roman" panose="02020603050405020304" pitchFamily="18" charset="0"/>
              </a:rPr>
              <a:t>Chicxulub and </a:t>
            </a:r>
            <a:r>
              <a:rPr lang="en-US" sz="6000" b="1" dirty="0" err="1">
                <a:latin typeface="Times New Roman" panose="02020603050405020304" pitchFamily="18" charset="0"/>
                <a:cs typeface="Times New Roman" panose="02020603050405020304" pitchFamily="18" charset="0"/>
              </a:rPr>
              <a:t>Popigai</a:t>
            </a:r>
            <a:endParaRPr lang="en-US" sz="6000" b="1" dirty="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after 15 years*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double or multiple impact craters?</a:t>
            </a:r>
          </a:p>
          <a:p>
            <a:endParaRPr lang="en-US" sz="3200" b="1" dirty="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a:p>
            <a:pPr algn="just">
              <a:spcAft>
                <a:spcPts val="800"/>
              </a:spcAft>
            </a:pPr>
            <a:r>
              <a:rPr lang="en-US" sz="2000" b="1"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Klokočník J., Kostelecký J., Pešek I., Novák P., Wagner C.A., Sebera J. 2010.</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Candidates</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for</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multiple</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impact</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craters</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Popigai</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Chicxulub</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as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seen</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by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global</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high</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resolution</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gravitational</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field</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model EGM08, </a:t>
            </a:r>
            <a:r>
              <a:rPr lang="cs-CZ"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Solid </a:t>
            </a:r>
            <a:r>
              <a:rPr lang="cs-CZ"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Earth</a:t>
            </a:r>
            <a:r>
              <a:rPr lang="cs-CZ"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EGU</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71-83</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DOI: 10.5194/se-1-71-2010. </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See also: Is Chicxulub a double impact crater?  </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6th EGU A. von Humboldt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Interntl</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Conf. on Climate Change, Natural Hazards,</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and Societies, </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é</a:t>
            </a:r>
            <a:r>
              <a:rPr lang="en-US"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rida</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M</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é</a:t>
            </a:r>
            <a:r>
              <a:rPr lang="en-US"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xico</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Section: The Cretaceous/</a:t>
            </a:r>
            <a:r>
              <a:rPr lang="en-US"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Terti</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ry</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Boundary and the</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Chicxulub Impact Crater, paper AvH6-5, 15 March 201</a:t>
            </a:r>
            <a:r>
              <a:rPr lang="cs-CZ"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cs-CZ"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2629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2FE817E-C0F4-9BC8-397A-AD1ED8781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053" y="0"/>
            <a:ext cx="6486614" cy="6858000"/>
          </a:xfrm>
          <a:prstGeom prst="rect">
            <a:avLst/>
          </a:prstGeom>
        </p:spPr>
      </p:pic>
      <p:sp>
        <p:nvSpPr>
          <p:cNvPr id="4" name="TextovéPole 3">
            <a:extLst>
              <a:ext uri="{FF2B5EF4-FFF2-40B4-BE49-F238E27FC236}">
                <a16:creationId xmlns:a16="http://schemas.microsoft.com/office/drawing/2014/main" id="{4058D9D9-2052-B435-0C21-11BEF1DEE8D3}"/>
              </a:ext>
            </a:extLst>
          </p:cNvPr>
          <p:cNvSpPr txBox="1"/>
          <p:nvPr/>
        </p:nvSpPr>
        <p:spPr>
          <a:xfrm>
            <a:off x="8524240" y="1097280"/>
            <a:ext cx="1592103" cy="1138773"/>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example </a:t>
            </a:r>
          </a:p>
          <a:p>
            <a:r>
              <a:rPr lang="en-US" sz="2400" i="1" dirty="0">
                <a:latin typeface="Times New Roman" panose="02020603050405020304" pitchFamily="18" charset="0"/>
                <a:cs typeface="Times New Roman" panose="02020603050405020304" pitchFamily="18" charset="0"/>
              </a:rPr>
              <a:t> ∆g </a:t>
            </a:r>
            <a:r>
              <a:rPr lang="en-US" sz="2400" dirty="0">
                <a:latin typeface="Times New Roman" panose="02020603050405020304" pitchFamily="18" charset="0"/>
                <a:cs typeface="Times New Roman" panose="02020603050405020304" pitchFamily="18" charset="0"/>
              </a:rPr>
              <a:t>and</a:t>
            </a:r>
            <a:r>
              <a:rPr lang="en-US" sz="2400" i="1" dirty="0">
                <a:latin typeface="Times New Roman" panose="02020603050405020304" pitchFamily="18" charset="0"/>
                <a:cs typeface="Times New Roman" panose="02020603050405020304" pitchFamily="18" charset="0"/>
              </a:rPr>
              <a:t> </a:t>
            </a:r>
            <a:r>
              <a:rPr lang="el-GR" sz="2400" i="1" dirty="0">
                <a:latin typeface="Times New Roman" panose="02020603050405020304" pitchFamily="18" charset="0"/>
                <a:cs typeface="Times New Roman" panose="02020603050405020304" pitchFamily="18" charset="0"/>
              </a:rPr>
              <a:t>θ</a:t>
            </a:r>
            <a:endParaRPr lang="en-US" sz="2400" i="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mGal</a:t>
            </a:r>
            <a:r>
              <a:rPr lang="en-US" sz="2000" dirty="0">
                <a:latin typeface="Times New Roman" panose="02020603050405020304" pitchFamily="18" charset="0"/>
                <a:cs typeface="Times New Roman" panose="02020603050405020304" pitchFamily="18" charset="0"/>
              </a:rPr>
              <a:t>], [deg]</a:t>
            </a: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4010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280" y="152634"/>
            <a:ext cx="9144000" cy="6552732"/>
          </a:xfrm>
          <a:prstGeom prst="rect">
            <a:avLst/>
          </a:prstGeom>
        </p:spPr>
      </p:pic>
      <p:sp>
        <p:nvSpPr>
          <p:cNvPr id="3" name="TextovéPole 2">
            <a:extLst>
              <a:ext uri="{FF2B5EF4-FFF2-40B4-BE49-F238E27FC236}">
                <a16:creationId xmlns:a16="http://schemas.microsoft.com/office/drawing/2014/main" id="{B8C50447-0A02-565F-5D67-033CA0F76242}"/>
              </a:ext>
            </a:extLst>
          </p:cNvPr>
          <p:cNvSpPr txBox="1"/>
          <p:nvPr/>
        </p:nvSpPr>
        <p:spPr>
          <a:xfrm>
            <a:off x="9874794" y="2205446"/>
            <a:ext cx="2458720" cy="1754326"/>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The Moon</a:t>
            </a:r>
          </a:p>
          <a:p>
            <a:r>
              <a:rPr lang="en-US" sz="2400" dirty="0">
                <a:latin typeface="Times New Roman" panose="02020603050405020304" pitchFamily="18" charset="0"/>
                <a:cs typeface="Times New Roman" panose="02020603050405020304" pitchFamily="18" charset="0"/>
              </a:rPr>
              <a:t>example of </a:t>
            </a:r>
            <a:r>
              <a:rPr lang="el-GR" sz="2400" i="1" dirty="0">
                <a:latin typeface="Times New Roman" panose="02020603050405020304" pitchFamily="18" charset="0"/>
                <a:cs typeface="Times New Roman" panose="02020603050405020304" pitchFamily="18" charset="0"/>
              </a:rPr>
              <a:t>θ</a:t>
            </a:r>
            <a:endParaRPr lang="en-US" sz="2400" i="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[deg]</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plus topography</a:t>
            </a: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118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Obdélník 5"/>
              <p:cNvSpPr/>
              <p:nvPr/>
            </p:nvSpPr>
            <p:spPr>
              <a:xfrm>
                <a:off x="3215680" y="1934129"/>
                <a:ext cx="1522148"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a:latin typeface="Cambria Math" panose="02040503050406030204" pitchFamily="18" charset="0"/>
                            </a:rPr>
                          </m:ctrlPr>
                        </m:sSubPr>
                        <m:e>
                          <m:r>
                            <a:rPr lang="cs-CZ" i="1">
                              <a:latin typeface="Cambria Math" panose="02040503050406030204" pitchFamily="18" charset="0"/>
                            </a:rPr>
                            <m:t>𝑢</m:t>
                          </m:r>
                        </m:e>
                        <m:sub>
                          <m:r>
                            <m:rPr>
                              <m:sty m:val="p"/>
                            </m:rPr>
                            <a:rPr lang="cs-CZ">
                              <a:latin typeface="Cambria Math" panose="02040503050406030204" pitchFamily="18" charset="0"/>
                            </a:rPr>
                            <m:t>Φ</m:t>
                          </m:r>
                        </m:sub>
                      </m:sSub>
                      <m:r>
                        <a:rPr lang="cs-CZ">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a:latin typeface="Cambria Math" panose="02040503050406030204" pitchFamily="18" charset="0"/>
                            </a:rPr>
                            <m:t>1</m:t>
                          </m:r>
                        </m:num>
                        <m:den>
                          <m:r>
                            <a:rPr lang="cs-CZ" i="1">
                              <a:latin typeface="Cambria Math" panose="02040503050406030204" pitchFamily="18" charset="0"/>
                            </a:rPr>
                            <m:t>𝑔</m:t>
                          </m:r>
                        </m:den>
                      </m:f>
                      <m:f>
                        <m:fPr>
                          <m:ctrlPr>
                            <a:rPr lang="cs-CZ" i="1">
                              <a:latin typeface="Cambria Math" panose="02040503050406030204" pitchFamily="18" charset="0"/>
                            </a:rPr>
                          </m:ctrlPr>
                        </m:fPr>
                        <m:num>
                          <m:r>
                            <a:rPr lang="cs-CZ">
                              <a:latin typeface="Cambria Math" panose="02040503050406030204" pitchFamily="18" charset="0"/>
                            </a:rPr>
                            <m:t>𝜕</m:t>
                          </m:r>
                          <m:r>
                            <a:rPr lang="cs-CZ" i="1">
                              <a:latin typeface="Cambria Math" panose="02040503050406030204" pitchFamily="18" charset="0"/>
                            </a:rPr>
                            <m:t>𝑇</m:t>
                          </m:r>
                        </m:num>
                        <m:den>
                          <m:r>
                            <a:rPr lang="cs-CZ">
                              <a:latin typeface="Cambria Math" panose="02040503050406030204" pitchFamily="18" charset="0"/>
                            </a:rPr>
                            <m:t>𝜕</m:t>
                          </m:r>
                          <m:r>
                            <m:rPr>
                              <m:sty m:val="p"/>
                            </m:rPr>
                            <a:rPr lang="cs-CZ">
                              <a:latin typeface="Cambria Math" panose="02040503050406030204" pitchFamily="18" charset="0"/>
                            </a:rPr>
                            <m:t>φ</m:t>
                          </m:r>
                        </m:den>
                      </m:f>
                    </m:oMath>
                  </m:oMathPara>
                </a14:m>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3215680" y="1934129"/>
                <a:ext cx="1522148" cy="667619"/>
              </a:xfrm>
              <a:prstGeom prst="rect">
                <a:avLst/>
              </a:prstGeom>
              <a:blipFill>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 name="Obdélník 6"/>
              <p:cNvSpPr/>
              <p:nvPr/>
            </p:nvSpPr>
            <p:spPr>
              <a:xfrm>
                <a:off x="6744073" y="1934129"/>
                <a:ext cx="2020233"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a:latin typeface="Cambria Math" panose="02040503050406030204" pitchFamily="18" charset="0"/>
                            </a:rPr>
                          </m:ctrlPr>
                        </m:sSubPr>
                        <m:e>
                          <m:r>
                            <a:rPr lang="cs-CZ" i="1">
                              <a:latin typeface="Cambria Math" panose="02040503050406030204" pitchFamily="18" charset="0"/>
                            </a:rPr>
                            <m:t>𝑢</m:t>
                          </m:r>
                        </m:e>
                        <m:sub>
                          <m:r>
                            <m:rPr>
                              <m:sty m:val="p"/>
                            </m:rPr>
                            <a:rPr lang="cs-CZ">
                              <a:latin typeface="Cambria Math" panose="02040503050406030204" pitchFamily="18" charset="0"/>
                            </a:rPr>
                            <m:t>Λ</m:t>
                          </m:r>
                        </m:sub>
                      </m:sSub>
                      <m:r>
                        <a:rPr lang="cs-CZ">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a:latin typeface="Cambria Math" panose="02040503050406030204" pitchFamily="18" charset="0"/>
                            </a:rPr>
                            <m:t>1</m:t>
                          </m:r>
                        </m:num>
                        <m:den>
                          <m:r>
                            <a:rPr lang="cs-CZ" i="1">
                              <a:latin typeface="Cambria Math" panose="02040503050406030204" pitchFamily="18" charset="0"/>
                            </a:rPr>
                            <m:t>𝑔𝑐𝑜𝑠</m:t>
                          </m:r>
                          <m:r>
                            <a:rPr lang="cs-CZ">
                              <a:latin typeface="Cambria Math" panose="02040503050406030204" pitchFamily="18" charset="0"/>
                            </a:rPr>
                            <m:t> </m:t>
                          </m:r>
                          <m:r>
                            <a:rPr lang="cs-CZ" i="1">
                              <a:latin typeface="Cambria Math" panose="02040503050406030204" pitchFamily="18" charset="0"/>
                            </a:rPr>
                            <m:t>𝜑</m:t>
                          </m:r>
                        </m:den>
                      </m:f>
                      <m:f>
                        <m:fPr>
                          <m:ctrlPr>
                            <a:rPr lang="cs-CZ" i="1">
                              <a:latin typeface="Cambria Math" panose="02040503050406030204" pitchFamily="18" charset="0"/>
                            </a:rPr>
                          </m:ctrlPr>
                        </m:fPr>
                        <m:num>
                          <m:r>
                            <a:rPr lang="cs-CZ">
                              <a:latin typeface="Cambria Math" panose="02040503050406030204" pitchFamily="18" charset="0"/>
                            </a:rPr>
                            <m:t>𝜕</m:t>
                          </m:r>
                          <m:r>
                            <a:rPr lang="cs-CZ" i="1">
                              <a:latin typeface="Cambria Math" panose="02040503050406030204" pitchFamily="18" charset="0"/>
                            </a:rPr>
                            <m:t>𝑇</m:t>
                          </m:r>
                        </m:num>
                        <m:den>
                          <m:r>
                            <a:rPr lang="cs-CZ">
                              <a:latin typeface="Cambria Math" panose="02040503050406030204" pitchFamily="18" charset="0"/>
                            </a:rPr>
                            <m:t>𝜕</m:t>
                          </m:r>
                          <m:r>
                            <m:rPr>
                              <m:sty m:val="p"/>
                            </m:rPr>
                            <a:rPr lang="cs-CZ">
                              <a:latin typeface="Cambria Math" panose="02040503050406030204" pitchFamily="18" charset="0"/>
                            </a:rPr>
                            <m:t>λ</m:t>
                          </m:r>
                        </m:den>
                      </m:f>
                    </m:oMath>
                  </m:oMathPara>
                </a14:m>
                <a:endParaRPr lang="cs-CZ" dirty="0"/>
              </a:p>
            </p:txBody>
          </p:sp>
        </mc:Choice>
        <mc:Fallback xmlns="">
          <p:sp>
            <p:nvSpPr>
              <p:cNvPr id="7" name="Obdélník 6"/>
              <p:cNvSpPr>
                <a:spLocks noRot="1" noChangeAspect="1" noMove="1" noResize="1" noEditPoints="1" noAdjustHandles="1" noChangeArrowheads="1" noChangeShapeType="1" noTextEdit="1"/>
              </p:cNvSpPr>
              <p:nvPr/>
            </p:nvSpPr>
            <p:spPr>
              <a:xfrm>
                <a:off x="6744073" y="1934129"/>
                <a:ext cx="2020233" cy="667619"/>
              </a:xfrm>
              <a:prstGeom prst="rect">
                <a:avLst/>
              </a:prstGeom>
              <a:blipFill>
                <a:blip r:embed="rId3"/>
                <a:stretch>
                  <a:fillRect/>
                </a:stretch>
              </a:blipFill>
            </p:spPr>
            <p:txBody>
              <a:bodyPr/>
              <a:lstStyle/>
              <a:p>
                <a:r>
                  <a:rPr lang="cs-CZ">
                    <a:noFill/>
                  </a:rPr>
                  <a:t> </a:t>
                </a:r>
              </a:p>
            </p:txBody>
          </p:sp>
        </mc:Fallback>
      </mc:AlternateContent>
      <p:sp>
        <p:nvSpPr>
          <p:cNvPr id="8" name="Obdélník 7"/>
          <p:cNvSpPr/>
          <p:nvPr/>
        </p:nvSpPr>
        <p:spPr>
          <a:xfrm>
            <a:off x="2945650" y="256478"/>
            <a:ext cx="7020780" cy="800219"/>
          </a:xfrm>
          <a:prstGeom prst="rect">
            <a:avLst/>
          </a:prstGeom>
        </p:spPr>
        <p:txBody>
          <a:bodyPr wrap="square">
            <a:spAutoFit/>
          </a:bodyPr>
          <a:lstStyle/>
          <a:p>
            <a:r>
              <a:rPr lang="en-GB" i="1" dirty="0">
                <a:latin typeface="Times New Roman" panose="02020603050405020304" pitchFamily="18" charset="0"/>
                <a:ea typeface="Times New Roman" panose="02020603050405020304" pitchFamily="18" charset="0"/>
              </a:rPr>
              <a:t>Virtual deformations </a:t>
            </a:r>
            <a:r>
              <a:rPr lang="en-GB" sz="1600" dirty="0">
                <a:latin typeface="Times New Roman" panose="02020603050405020304" pitchFamily="18" charset="0"/>
                <a:ea typeface="Times New Roman" panose="02020603050405020304" pitchFamily="18" charset="0"/>
              </a:rPr>
              <a:t>(</a:t>
            </a:r>
            <a:r>
              <a:rPr lang="en-GB" sz="1600" dirty="0" err="1">
                <a:latin typeface="Times New Roman" panose="02020603050405020304" pitchFamily="18" charset="0"/>
                <a:ea typeface="Times New Roman" panose="02020603050405020304" pitchFamily="18" charset="0"/>
              </a:rPr>
              <a:t>Kalvoda</a:t>
            </a:r>
            <a:r>
              <a:rPr lang="en-GB" sz="1600" dirty="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a:latin typeface="Times New Roman" panose="02020603050405020304" pitchFamily="18" charset="0"/>
                <a:ea typeface="Times New Roman" panose="02020603050405020304" pitchFamily="18" charset="0"/>
              </a:rPr>
              <a:t>2012, </a:t>
            </a:r>
            <a:r>
              <a:rPr lang="en-GB" sz="1600" dirty="0" err="1">
                <a:latin typeface="Times New Roman" panose="02020603050405020304" pitchFamily="18" charset="0"/>
                <a:ea typeface="Times New Roman" panose="02020603050405020304" pitchFamily="18" charset="0"/>
              </a:rPr>
              <a:t>Klokočník</a:t>
            </a:r>
            <a:r>
              <a:rPr lang="en-GB" sz="1600" dirty="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a:latin typeface="Times New Roman" panose="02020603050405020304" pitchFamily="18" charset="0"/>
                <a:ea typeface="Times New Roman" panose="02020603050405020304" pitchFamily="18" charset="0"/>
              </a:rPr>
              <a:t>2013)</a:t>
            </a:r>
            <a:r>
              <a:rPr lang="en-GB" sz="1600" dirty="0">
                <a:solidFill>
                  <a:srgbClr val="FF0000"/>
                </a:solidFill>
                <a:latin typeface="Times New Roman" panose="02020603050405020304" pitchFamily="18" charset="0"/>
                <a:ea typeface="Times New Roman" panose="02020603050405020304" pitchFamily="18" charset="0"/>
              </a:rPr>
              <a:t> </a:t>
            </a:r>
          </a:p>
          <a:p>
            <a:endParaRPr lang="en-GB" sz="1600" dirty="0">
              <a:solidFill>
                <a:srgbClr val="FF0000"/>
              </a:solidFill>
              <a:latin typeface="Times New Roman" panose="02020603050405020304" pitchFamily="18" charset="0"/>
            </a:endParaRPr>
          </a:p>
          <a:p>
            <a:endParaRPr lang="cs-CZ" sz="1200" dirty="0"/>
          </a:p>
        </p:txBody>
      </p:sp>
      <p:sp>
        <p:nvSpPr>
          <p:cNvPr id="15" name="Rectangle 1"/>
          <p:cNvSpPr>
            <a:spLocks noChangeArrowheads="1"/>
          </p:cNvSpPr>
          <p:nvPr/>
        </p:nvSpPr>
        <p:spPr bwMode="auto">
          <a:xfrm>
            <a:off x="1558337" y="908721"/>
            <a:ext cx="9137117"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41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pPr>
            <a:r>
              <a:rPr lang="en-GB" sz="1200" dirty="0">
                <a:ea typeface="Times New Roman" panose="02020603050405020304" pitchFamily="18" charset="0"/>
              </a:rPr>
              <a:t>directions of such a deformation due to “erosion” brought about solely by “gravity origin”. </a:t>
            </a:r>
          </a:p>
          <a:p>
            <a:pPr algn="just" eaLnBrk="0" fontAlgn="base" hangingPunct="0">
              <a:spcBef>
                <a:spcPct val="0"/>
              </a:spcBef>
              <a:spcAft>
                <a:spcPct val="0"/>
              </a:spcAft>
            </a:pPr>
            <a:r>
              <a:rPr lang="en-GB" sz="1200" dirty="0">
                <a:ea typeface="Times New Roman" panose="02020603050405020304" pitchFamily="18" charset="0"/>
              </a:rPr>
              <a:t>If there would be a tidal potential </a:t>
            </a:r>
            <a:r>
              <a:rPr lang="en-GB" sz="1200" i="1" dirty="0">
                <a:ea typeface="Times New Roman" panose="02020603050405020304" pitchFamily="18" charset="0"/>
              </a:rPr>
              <a:t>T</a:t>
            </a:r>
            <a:r>
              <a:rPr lang="en-GB" sz="1200" dirty="0">
                <a:ea typeface="Times New Roman" panose="02020603050405020304" pitchFamily="18" charset="0"/>
              </a:rPr>
              <a:t>, then the horizontal shifts (deformations) would exist due to it </a:t>
            </a:r>
          </a:p>
          <a:p>
            <a:pPr algn="just" eaLnBrk="0" fontAlgn="base" hangingPunct="0">
              <a:spcBef>
                <a:spcPct val="0"/>
              </a:spcBef>
              <a:spcAft>
                <a:spcPct val="0"/>
              </a:spcAft>
            </a:pPr>
            <a:r>
              <a:rPr lang="en-GB" sz="1200" dirty="0">
                <a:ea typeface="Times New Roman" panose="02020603050405020304" pitchFamily="18" charset="0"/>
              </a:rPr>
              <a:t>and they could be expressed </a:t>
            </a:r>
          </a:p>
          <a:p>
            <a:pPr algn="just" eaLnBrk="0" fontAlgn="base" hangingPunct="0">
              <a:spcBef>
                <a:spcPct val="0"/>
              </a:spcBef>
              <a:spcAft>
                <a:spcPct val="0"/>
              </a:spcAft>
            </a:pPr>
            <a:endParaRPr lang="en-GB" sz="1200" dirty="0">
              <a:ea typeface="Times New Roman" panose="02020603050405020304" pitchFamily="18" charset="0"/>
            </a:endParaRPr>
          </a:p>
          <a:p>
            <a:pPr algn="just" eaLnBrk="0" fontAlgn="base" hangingPunct="0">
              <a:spcBef>
                <a:spcPct val="0"/>
              </a:spcBef>
              <a:spcAft>
                <a:spcPct val="0"/>
              </a:spcAft>
            </a:pPr>
            <a:r>
              <a:rPr lang="en-GB" sz="1200" dirty="0">
                <a:ea typeface="Times New Roman" panose="02020603050405020304" pitchFamily="18" charset="0"/>
              </a:rPr>
              <a:t>in north-south direction (latitude direction) … [left] </a:t>
            </a:r>
            <a:r>
              <a:rPr lang="en-US" sz="1200" dirty="0">
                <a:ea typeface="Times New Roman" panose="02020603050405020304" pitchFamily="18" charset="0"/>
              </a:rPr>
              <a:t>             </a:t>
            </a:r>
            <a:r>
              <a:rPr lang="en-GB" sz="1200" dirty="0">
                <a:ea typeface="Times New Roman" panose="02020603050405020304" pitchFamily="18" charset="0"/>
              </a:rPr>
              <a:t>and in east-west direction (longitudinal direction) … [right]</a:t>
            </a:r>
          </a:p>
          <a:p>
            <a:pPr algn="just" eaLnBrk="0" fontAlgn="base" hangingPunct="0">
              <a:spcBef>
                <a:spcPct val="0"/>
              </a:spcBef>
              <a:spcAft>
                <a:spcPct val="0"/>
              </a:spcAft>
            </a:pPr>
            <a:endParaRPr lang="en-GB" sz="1200" dirty="0">
              <a:ea typeface="Times New Roman" panose="02020603050405020304" pitchFamily="18" charset="0"/>
            </a:endParaRPr>
          </a:p>
          <a:p>
            <a:pPr algn="just" eaLnBrk="0" fontAlgn="base" hangingPunct="0">
              <a:spcBef>
                <a:spcPct val="0"/>
              </a:spcBef>
              <a:spcAft>
                <a:spcPct val="0"/>
              </a:spcAft>
            </a:pPr>
            <a:endParaRPr lang="en-GB" sz="1200" dirty="0">
              <a:ea typeface="Times New Roman" panose="02020603050405020304" pitchFamily="18" charset="0"/>
            </a:endParaRPr>
          </a:p>
          <a:p>
            <a:pPr algn="just" eaLnBrk="0" fontAlgn="base" hangingPunct="0">
              <a:spcBef>
                <a:spcPct val="0"/>
              </a:spcBef>
              <a:spcAft>
                <a:spcPct val="0"/>
              </a:spcAft>
            </a:pPr>
            <a:endParaRPr lang="en-GB" sz="1200" dirty="0">
              <a:ea typeface="Times New Roman" panose="02020603050405020304" pitchFamily="18" charset="0"/>
            </a:endParaRPr>
          </a:p>
          <a:p>
            <a:pPr algn="just" eaLnBrk="0" fontAlgn="base" hangingPunct="0">
              <a:spcBef>
                <a:spcPct val="0"/>
              </a:spcBef>
              <a:spcAft>
                <a:spcPct val="0"/>
              </a:spcAft>
            </a:pPr>
            <a:endParaRPr lang="en-GB" sz="1200" dirty="0">
              <a:ea typeface="Times New Roman" panose="02020603050405020304" pitchFamily="18" charset="0"/>
            </a:endParaRPr>
          </a:p>
          <a:p>
            <a:pPr algn="just" eaLnBrk="0" fontAlgn="base" hangingPunct="0">
              <a:spcBef>
                <a:spcPct val="0"/>
              </a:spcBef>
              <a:spcAft>
                <a:spcPct val="0"/>
              </a:spcAft>
            </a:pPr>
            <a:r>
              <a:rPr lang="en-GB" sz="1200" dirty="0">
                <a:ea typeface="Times New Roman" panose="02020603050405020304" pitchFamily="18" charset="0"/>
              </a:rPr>
              <a:t>where </a:t>
            </a:r>
            <a:r>
              <a:rPr lang="en-GB" sz="1200" i="1" dirty="0">
                <a:ea typeface="Times New Roman" panose="02020603050405020304" pitchFamily="18" charset="0"/>
              </a:rPr>
              <a:t>g</a:t>
            </a:r>
            <a:r>
              <a:rPr lang="en-GB" sz="1200" dirty="0">
                <a:ea typeface="Times New Roman" panose="02020603050405020304" pitchFamily="18" charset="0"/>
              </a:rPr>
              <a:t> is the gravity acceleration 9.81 m</a:t>
            </a:r>
            <a:r>
              <a:rPr lang="en-GB" sz="1200" dirty="0">
                <a:latin typeface="Times New Roman" panose="02020603050405020304" pitchFamily="18" charset="0"/>
                <a:ea typeface="Times New Roman" panose="02020603050405020304" pitchFamily="18" charset="0"/>
                <a:sym typeface="Symbol" panose="05050102010706020507" pitchFamily="18" charset="2"/>
              </a:rPr>
              <a:t></a:t>
            </a:r>
            <a:r>
              <a:rPr lang="en-GB" sz="1200" dirty="0">
                <a:ea typeface="Times New Roman" panose="02020603050405020304" pitchFamily="18" charset="0"/>
              </a:rPr>
              <a:t>s</a:t>
            </a:r>
            <a:r>
              <a:rPr lang="en-GB" sz="12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sz="1200" dirty="0">
                <a:latin typeface="Times New Roman" panose="02020603050405020304" pitchFamily="18" charset="0"/>
                <a:ea typeface="Times New Roman" panose="02020603050405020304" pitchFamily="18" charset="0"/>
                <a:sym typeface="Symbol" panose="05050102010706020507" pitchFamily="18" charset="2"/>
              </a:rPr>
              <a:t>, </a:t>
            </a:r>
          </a:p>
          <a:p>
            <a:pPr algn="just" eaLnBrk="0" fontAlgn="base" hangingPunct="0">
              <a:spcBef>
                <a:spcPct val="0"/>
              </a:spcBef>
              <a:spcAft>
                <a:spcPct val="0"/>
              </a:spcAft>
            </a:pPr>
            <a:r>
              <a:rPr lang="en-GB" sz="1200" i="1" dirty="0" err="1">
                <a:latin typeface="+mn-lt"/>
                <a:ea typeface="Times New Roman" panose="02020603050405020304" pitchFamily="18" charset="0"/>
                <a:sym typeface="Symbol" panose="05050102010706020507" pitchFamily="18" charset="2"/>
              </a:rPr>
              <a:t>l</a:t>
            </a:r>
            <a:r>
              <a:rPr lang="en-GB" sz="1200" i="1" baseline="-30000" dirty="0" err="1">
                <a:latin typeface="+mn-lt"/>
                <a:ea typeface="Times New Roman" panose="02020603050405020304" pitchFamily="18" charset="0"/>
                <a:sym typeface="Symbol" panose="05050102010706020507" pitchFamily="18" charset="2"/>
              </a:rPr>
              <a:t>S</a:t>
            </a:r>
            <a:r>
              <a:rPr lang="en-GB" sz="1200" dirty="0">
                <a:latin typeface="+mn-lt"/>
                <a:ea typeface="Times New Roman" panose="02020603050405020304" pitchFamily="18" charset="0"/>
                <a:sym typeface="Symbol" panose="05050102010706020507" pitchFamily="18" charset="2"/>
              </a:rPr>
              <a:t> is the elastic coefficient (</a:t>
            </a:r>
            <a:r>
              <a:rPr lang="en-GB" sz="1200" dirty="0" err="1">
                <a:latin typeface="+mn-lt"/>
                <a:ea typeface="Times New Roman" panose="02020603050405020304" pitchFamily="18" charset="0"/>
                <a:sym typeface="Symbol" panose="05050102010706020507" pitchFamily="18" charset="2"/>
              </a:rPr>
              <a:t>Shida</a:t>
            </a:r>
            <a:r>
              <a:rPr lang="en-GB" sz="1200" dirty="0">
                <a:latin typeface="+mn-lt"/>
                <a:ea typeface="Times New Roman" panose="02020603050405020304" pitchFamily="18" charset="0"/>
                <a:sym typeface="Symbol" panose="05050102010706020507" pitchFamily="18" charset="2"/>
              </a:rPr>
              <a:t> number) expressing the elastic properties of the Earth as a planet (</a:t>
            </a:r>
            <a:r>
              <a:rPr lang="en-GB" sz="1200" i="1" dirty="0" err="1">
                <a:latin typeface="+mn-lt"/>
                <a:ea typeface="Times New Roman" panose="02020603050405020304" pitchFamily="18" charset="0"/>
                <a:sym typeface="Symbol" panose="05050102010706020507" pitchFamily="18" charset="2"/>
              </a:rPr>
              <a:t>l</a:t>
            </a:r>
            <a:r>
              <a:rPr lang="en-GB" sz="1200" i="1" baseline="-30000" dirty="0" err="1">
                <a:latin typeface="+mn-lt"/>
                <a:ea typeface="Times New Roman" panose="02020603050405020304" pitchFamily="18" charset="0"/>
                <a:sym typeface="Symbol" panose="05050102010706020507" pitchFamily="18" charset="2"/>
              </a:rPr>
              <a:t>S</a:t>
            </a:r>
            <a:r>
              <a:rPr lang="en-GB" sz="1200" dirty="0">
                <a:latin typeface="+mn-lt"/>
                <a:ea typeface="Times New Roman" panose="02020603050405020304" pitchFamily="18" charset="0"/>
                <a:sym typeface="Symbol" panose="05050102010706020507" pitchFamily="18" charset="2"/>
              </a:rPr>
              <a:t> = 0.08), </a:t>
            </a:r>
          </a:p>
          <a:p>
            <a:pPr algn="just" eaLnBrk="0" fontAlgn="base" hangingPunct="0">
              <a:spcBef>
                <a:spcPct val="0"/>
              </a:spcBef>
              <a:spcAft>
                <a:spcPct val="0"/>
              </a:spcAft>
            </a:pPr>
            <a:r>
              <a:rPr lang="en-GB" sz="1200" i="1" dirty="0">
                <a:latin typeface="+mn-lt"/>
                <a:ea typeface="Times New Roman" panose="02020603050405020304" pitchFamily="18" charset="0"/>
                <a:sym typeface="Symbol" panose="05050102010706020507" pitchFamily="18" charset="2"/>
              </a:rPr>
              <a:t>φ</a:t>
            </a:r>
            <a:r>
              <a:rPr lang="en-GB" sz="1200" dirty="0">
                <a:latin typeface="+mn-lt"/>
                <a:ea typeface="Times New Roman" panose="02020603050405020304" pitchFamily="18" charset="0"/>
                <a:sym typeface="Symbol" panose="05050102010706020507" pitchFamily="18" charset="2"/>
              </a:rPr>
              <a:t> and </a:t>
            </a:r>
            <a:r>
              <a:rPr lang="en-GB" sz="1200" i="1" dirty="0">
                <a:latin typeface="+mn-lt"/>
                <a:ea typeface="Times New Roman" panose="02020603050405020304" pitchFamily="18" charset="0"/>
                <a:sym typeface="Symbol" panose="05050102010706020507" pitchFamily="18" charset="2"/>
              </a:rPr>
              <a:t>λ</a:t>
            </a:r>
            <a:r>
              <a:rPr lang="en-GB" sz="1200" dirty="0">
                <a:latin typeface="+mn-lt"/>
                <a:ea typeface="Times New Roman" panose="02020603050405020304" pitchFamily="18" charset="0"/>
                <a:sym typeface="Symbol" panose="05050102010706020507" pitchFamily="18" charset="2"/>
              </a:rPr>
              <a:t> are the geocentric coordinates (latitude and longitude) of a point </a:t>
            </a:r>
            <a:r>
              <a:rPr lang="en-GB" sz="1200" i="1" dirty="0">
                <a:latin typeface="+mn-lt"/>
                <a:ea typeface="Times New Roman" panose="02020603050405020304" pitchFamily="18" charset="0"/>
                <a:sym typeface="Symbol" panose="05050102010706020507" pitchFamily="18" charset="2"/>
              </a:rPr>
              <a:t>P</a:t>
            </a:r>
            <a:r>
              <a:rPr lang="en-GB" sz="1200" dirty="0">
                <a:latin typeface="+mn-lt"/>
                <a:ea typeface="Times New Roman" panose="02020603050405020304" pitchFamily="18" charset="0"/>
                <a:sym typeface="Symbol" panose="05050102010706020507" pitchFamily="18" charset="2"/>
              </a:rPr>
              <a:t> where we measure </a:t>
            </a:r>
            <a:r>
              <a:rPr lang="en-GB" sz="1200" i="1" dirty="0">
                <a:latin typeface="+mn-lt"/>
                <a:ea typeface="Times New Roman" panose="02020603050405020304" pitchFamily="18" charset="0"/>
                <a:sym typeface="Symbol" panose="05050102010706020507" pitchFamily="18" charset="2"/>
              </a:rPr>
              <a:t>T</a:t>
            </a:r>
          </a:p>
          <a:p>
            <a:pPr algn="just" eaLnBrk="0" fontAlgn="base" hangingPunct="0">
              <a:spcBef>
                <a:spcPct val="0"/>
              </a:spcBef>
              <a:spcAft>
                <a:spcPct val="0"/>
              </a:spcAft>
            </a:pPr>
            <a:r>
              <a:rPr lang="en-GB" altLang="zh-CN" sz="1200" dirty="0">
                <a:latin typeface="+mn-lt"/>
                <a:ea typeface="Times New Roman" panose="02020603050405020304" pitchFamily="18" charset="0"/>
                <a:sym typeface="Symbol" panose="05050102010706020507" pitchFamily="18" charset="2"/>
              </a:rPr>
              <a:t>The apparatus of mechanics of continuum to derive the main directions of the tension is applied (see, e.g., </a:t>
            </a:r>
            <a:r>
              <a:rPr lang="en-GB" altLang="zh-CN" sz="1200" dirty="0" err="1">
                <a:latin typeface="+mn-lt"/>
                <a:ea typeface="Times New Roman" panose="02020603050405020304" pitchFamily="18" charset="0"/>
                <a:sym typeface="Symbol" panose="05050102010706020507" pitchFamily="18" charset="2"/>
              </a:rPr>
              <a:t>Brdička</a:t>
            </a:r>
            <a:r>
              <a:rPr lang="en-GB" altLang="zh-CN" sz="1200" dirty="0">
                <a:latin typeface="+mn-lt"/>
                <a:ea typeface="Times New Roman" panose="02020603050405020304" pitchFamily="18" charset="0"/>
                <a:sym typeface="Symbol" panose="05050102010706020507" pitchFamily="18" charset="2"/>
              </a:rPr>
              <a:t> </a:t>
            </a:r>
            <a:r>
              <a:rPr lang="en-GB" altLang="zh-CN" sz="1200" i="1" dirty="0">
                <a:latin typeface="+mn-lt"/>
                <a:ea typeface="Times New Roman" panose="02020603050405020304" pitchFamily="18" charset="0"/>
                <a:sym typeface="Symbol" panose="05050102010706020507" pitchFamily="18" charset="2"/>
              </a:rPr>
              <a:t>et al. </a:t>
            </a:r>
            <a:r>
              <a:rPr lang="en-GB" altLang="zh-CN" sz="1200" dirty="0">
                <a:latin typeface="+mn-lt"/>
                <a:ea typeface="Times New Roman" panose="02020603050405020304" pitchFamily="18" charset="0"/>
                <a:sym typeface="Symbol" panose="05050102010706020507" pitchFamily="18" charset="2"/>
              </a:rPr>
              <a:t>2000). </a:t>
            </a:r>
          </a:p>
          <a:p>
            <a:pPr algn="just" eaLnBrk="0" fontAlgn="base" hangingPunct="0">
              <a:spcBef>
                <a:spcPct val="0"/>
              </a:spcBef>
              <a:spcAft>
                <a:spcPct val="0"/>
              </a:spcAft>
            </a:pPr>
            <a:r>
              <a:rPr lang="en-GB" altLang="zh-CN" sz="1200" dirty="0">
                <a:latin typeface="+mn-lt"/>
                <a:ea typeface="Times New Roman" panose="02020603050405020304" pitchFamily="18" charset="0"/>
                <a:sym typeface="Symbol" panose="05050102010706020507" pitchFamily="18" charset="2"/>
              </a:rPr>
              <a:t>The tensor of (small) deformation </a:t>
            </a:r>
            <a:r>
              <a:rPr lang="en-GB" altLang="zh-CN" sz="1200" b="1" i="1" dirty="0">
                <a:latin typeface="+mn-lt"/>
                <a:ea typeface="Times New Roman" panose="02020603050405020304" pitchFamily="18" charset="0"/>
                <a:sym typeface="Symbol" panose="05050102010706020507" pitchFamily="18" charset="2"/>
              </a:rPr>
              <a:t>E</a:t>
            </a:r>
            <a:r>
              <a:rPr lang="en-GB" altLang="zh-CN" sz="1200" dirty="0">
                <a:latin typeface="+mn-lt"/>
                <a:ea typeface="Times New Roman" panose="02020603050405020304" pitchFamily="18" charset="0"/>
                <a:sym typeface="Symbol" panose="05050102010706020507" pitchFamily="18" charset="2"/>
              </a:rPr>
              <a:t> is defined as a gradient of shift. It holds that</a:t>
            </a:r>
          </a:p>
          <a:p>
            <a:pPr algn="just" eaLnBrk="0" fontAlgn="base" hangingPunct="0">
              <a:spcBef>
                <a:spcPct val="0"/>
              </a:spcBef>
              <a:spcAft>
                <a:spcPct val="0"/>
              </a:spcAft>
            </a:pPr>
            <a:endParaRPr lang="en-GB" altLang="zh-CN" sz="1200" dirty="0">
              <a:latin typeface="+mn-lt"/>
              <a:ea typeface="Times New Roman" panose="02020603050405020304" pitchFamily="18" charset="0"/>
              <a:sym typeface="Symbol" panose="05050102010706020507" pitchFamily="18" charset="2"/>
            </a:endParaRPr>
          </a:p>
          <a:p>
            <a:pPr algn="just" eaLnBrk="0" fontAlgn="base" hangingPunct="0">
              <a:spcBef>
                <a:spcPct val="0"/>
              </a:spcBef>
              <a:spcAft>
                <a:spcPct val="0"/>
              </a:spcAft>
            </a:pPr>
            <a:endParaRPr lang="en-GB" altLang="zh-CN" sz="1200" dirty="0">
              <a:latin typeface="+mn-lt"/>
              <a:ea typeface="Times New Roman" panose="02020603050405020304" pitchFamily="18" charset="0"/>
              <a:sym typeface="Symbol" panose="05050102010706020507" pitchFamily="18" charset="2"/>
            </a:endParaRPr>
          </a:p>
          <a:p>
            <a:pPr algn="just" eaLnBrk="0" fontAlgn="base" hangingPunct="0">
              <a:spcBef>
                <a:spcPct val="0"/>
              </a:spcBef>
              <a:spcAft>
                <a:spcPct val="0"/>
              </a:spcAft>
            </a:pPr>
            <a:endParaRPr lang="en-US" altLang="zh-CN" sz="1200" dirty="0">
              <a:latin typeface="+mn-lt"/>
              <a:ea typeface="Times New Roman" panose="02020603050405020304" pitchFamily="18" charset="0"/>
              <a:sym typeface="Symbol" panose="05050102010706020507" pitchFamily="18" charset="2"/>
            </a:endParaRPr>
          </a:p>
          <a:p>
            <a:pPr algn="just" eaLnBrk="0" fontAlgn="base" hangingPunct="0">
              <a:spcBef>
                <a:spcPct val="0"/>
              </a:spcBef>
              <a:spcAft>
                <a:spcPct val="0"/>
              </a:spcAft>
            </a:pPr>
            <a:r>
              <a:rPr lang="en-GB" altLang="zh-CN" sz="1200" dirty="0">
                <a:latin typeface="+mn-lt"/>
                <a:ea typeface="Times New Roman" panose="02020603050405020304" pitchFamily="18" charset="0"/>
                <a:sym typeface="Symbol" panose="05050102010706020507" pitchFamily="18" charset="2"/>
              </a:rPr>
              <a:t>The tensor </a:t>
            </a:r>
            <a:r>
              <a:rPr lang="en-GB" altLang="zh-CN" sz="1200" b="1" i="1" dirty="0">
                <a:latin typeface="+mn-lt"/>
                <a:ea typeface="Times New Roman" panose="02020603050405020304" pitchFamily="18" charset="0"/>
                <a:sym typeface="Symbol" panose="05050102010706020507" pitchFamily="18" charset="2"/>
              </a:rPr>
              <a:t>E</a:t>
            </a:r>
            <a:r>
              <a:rPr lang="en-GB" altLang="zh-CN" sz="1200" dirty="0">
                <a:latin typeface="+mn-lt"/>
                <a:ea typeface="Times New Roman" panose="02020603050405020304" pitchFamily="18" charset="0"/>
                <a:sym typeface="Symbol" panose="05050102010706020507" pitchFamily="18" charset="2"/>
              </a:rPr>
              <a:t> can be separated into two parts:</a:t>
            </a:r>
          </a:p>
          <a:p>
            <a:pPr algn="just" eaLnBrk="0" fontAlgn="base" hangingPunct="0">
              <a:spcBef>
                <a:spcPct val="0"/>
              </a:spcBef>
              <a:spcAft>
                <a:spcPct val="0"/>
              </a:spcAft>
            </a:pPr>
            <a:endParaRPr lang="en-GB" altLang="zh-CN" sz="1200" dirty="0">
              <a:latin typeface="+mn-lt"/>
              <a:ea typeface="Times New Roman" panose="02020603050405020304" pitchFamily="18" charset="0"/>
              <a:sym typeface="Symbol" panose="05050102010706020507" pitchFamily="18" charset="2"/>
            </a:endParaRPr>
          </a:p>
          <a:p>
            <a:pPr algn="just" eaLnBrk="0" fontAlgn="base" hangingPunct="0">
              <a:spcBef>
                <a:spcPct val="0"/>
              </a:spcBef>
              <a:spcAft>
                <a:spcPct val="0"/>
              </a:spcAft>
            </a:pPr>
            <a:endParaRPr lang="en-GB" altLang="zh-CN" sz="1200" dirty="0">
              <a:latin typeface="+mn-lt"/>
              <a:ea typeface="Times New Roman" panose="02020603050405020304" pitchFamily="18" charset="0"/>
              <a:sym typeface="Symbol" panose="05050102010706020507" pitchFamily="18" charset="2"/>
            </a:endParaRPr>
          </a:p>
          <a:p>
            <a:pPr algn="just" eaLnBrk="0" fontAlgn="base" hangingPunct="0">
              <a:spcBef>
                <a:spcPct val="0"/>
              </a:spcBef>
              <a:spcAft>
                <a:spcPct val="0"/>
              </a:spcAft>
            </a:pPr>
            <a:endParaRPr lang="en-US" altLang="zh-CN" sz="1200" dirty="0">
              <a:latin typeface="+mn-lt"/>
              <a:ea typeface="Times New Roman" panose="02020603050405020304" pitchFamily="18" charset="0"/>
              <a:sym typeface="Symbol" panose="05050102010706020507" pitchFamily="18" charset="2"/>
            </a:endParaRPr>
          </a:p>
          <a:p>
            <a:pPr algn="just" eaLnBrk="0" fontAlgn="base" hangingPunct="0">
              <a:spcBef>
                <a:spcPct val="0"/>
              </a:spcBef>
              <a:spcAft>
                <a:spcPct val="0"/>
              </a:spcAft>
            </a:pPr>
            <a:r>
              <a:rPr lang="en-GB" altLang="zh-CN" sz="1200" dirty="0">
                <a:latin typeface="+mn-lt"/>
                <a:ea typeface="Times New Roman" panose="02020603050405020304" pitchFamily="18" charset="0"/>
                <a:sym typeface="Symbol" panose="05050102010706020507" pitchFamily="18" charset="2"/>
              </a:rPr>
              <a:t>where </a:t>
            </a:r>
            <a:r>
              <a:rPr lang="en-GB" altLang="zh-CN" sz="1200" b="1" dirty="0">
                <a:latin typeface="+mn-lt"/>
                <a:ea typeface="Times New Roman" panose="02020603050405020304" pitchFamily="18" charset="0"/>
                <a:sym typeface="Symbol" panose="05050102010706020507" pitchFamily="18" charset="2"/>
              </a:rPr>
              <a:t>e</a:t>
            </a:r>
            <a:r>
              <a:rPr lang="en-GB" altLang="zh-CN" sz="1200" dirty="0">
                <a:latin typeface="+mn-lt"/>
                <a:ea typeface="Times New Roman" panose="02020603050405020304" pitchFamily="18" charset="0"/>
                <a:sym typeface="Symbol" panose="05050102010706020507" pitchFamily="18" charset="2"/>
              </a:rPr>
              <a:t> is the symmetrical tensor and </a:t>
            </a:r>
            <a:r>
              <a:rPr lang="en-GB" altLang="zh-CN" sz="1200" b="1" i="1" dirty="0">
                <a:latin typeface="+mn-lt"/>
                <a:ea typeface="Times New Roman" panose="02020603050405020304" pitchFamily="18" charset="0"/>
                <a:sym typeface="Symbol" panose="05050102010706020507" pitchFamily="18" charset="2"/>
              </a:rPr>
              <a:t>Ω</a:t>
            </a:r>
            <a:r>
              <a:rPr lang="en-GB" altLang="zh-CN" sz="1200" dirty="0">
                <a:latin typeface="+mn-lt"/>
                <a:ea typeface="Times New Roman" panose="02020603050405020304" pitchFamily="18" charset="0"/>
                <a:sym typeface="Symbol" panose="05050102010706020507" pitchFamily="18" charset="2"/>
              </a:rPr>
              <a:t> the anti-symmetrical tensor of deformation, respectively. The symmetrical tensor is</a:t>
            </a:r>
          </a:p>
          <a:p>
            <a:pPr algn="just" eaLnBrk="0" fontAlgn="base" hangingPunct="0">
              <a:spcBef>
                <a:spcPct val="0"/>
              </a:spcBef>
              <a:spcAft>
                <a:spcPct val="0"/>
              </a:spcAft>
            </a:pPr>
            <a:endParaRPr lang="en-GB" altLang="zh-CN" sz="1200" dirty="0">
              <a:latin typeface="+mn-lt"/>
              <a:ea typeface="Times New Roman" panose="02020603050405020304" pitchFamily="18" charset="0"/>
              <a:sym typeface="Symbol" panose="05050102010706020507" pitchFamily="18" charset="2"/>
            </a:endParaRPr>
          </a:p>
          <a:p>
            <a:pPr algn="just" eaLnBrk="0" fontAlgn="base" hangingPunct="0">
              <a:spcBef>
                <a:spcPct val="0"/>
              </a:spcBef>
              <a:spcAft>
                <a:spcPct val="0"/>
              </a:spcAft>
            </a:pPr>
            <a:endParaRPr lang="en-GB" altLang="zh-CN" sz="1200" dirty="0">
              <a:latin typeface="+mn-lt"/>
              <a:ea typeface="Times New Roman" panose="02020603050405020304" pitchFamily="18" charset="0"/>
              <a:sym typeface="Symbol" panose="05050102010706020507" pitchFamily="18" charset="2"/>
            </a:endParaRPr>
          </a:p>
          <a:p>
            <a:pPr algn="just" eaLnBrk="0" fontAlgn="base" hangingPunct="0">
              <a:spcBef>
                <a:spcPct val="0"/>
              </a:spcBef>
              <a:spcAft>
                <a:spcPct val="0"/>
              </a:spcAft>
            </a:pPr>
            <a:r>
              <a:rPr lang="en-GB" altLang="zh-CN" sz="1200" dirty="0">
                <a:latin typeface="+mn-lt"/>
                <a:ea typeface="Times New Roman" panose="02020603050405020304" pitchFamily="18" charset="0"/>
                <a:sym typeface="Symbol" panose="05050102010706020507" pitchFamily="18" charset="2"/>
              </a:rPr>
              <a:t>and the parameters of deformation are:</a:t>
            </a:r>
          </a:p>
          <a:p>
            <a:pPr algn="just" eaLnBrk="0" fontAlgn="base" hangingPunct="0">
              <a:spcBef>
                <a:spcPct val="0"/>
              </a:spcBef>
              <a:spcAft>
                <a:spcPct val="0"/>
              </a:spcAft>
            </a:pPr>
            <a:endParaRPr lang="en-GB" altLang="zh-CN" sz="1200" dirty="0">
              <a:latin typeface="+mn-lt"/>
              <a:ea typeface="Times New Roman" panose="02020603050405020304" pitchFamily="18" charset="0"/>
              <a:sym typeface="Symbol" panose="05050102010706020507" pitchFamily="18" charset="2"/>
            </a:endParaRPr>
          </a:p>
          <a:p>
            <a:pPr lvl="0" algn="just"/>
            <a:endParaRPr lang="en-GB" altLang="zh-CN" sz="12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200" dirty="0">
                <a:latin typeface="Times New Roman" panose="02020603050405020304" pitchFamily="18" charset="0"/>
                <a:ea typeface="Times New Roman" panose="02020603050405020304" pitchFamily="18" charset="0"/>
                <a:sym typeface="Symbol" panose="05050102010706020507" pitchFamily="18" charset="2"/>
              </a:rPr>
              <a:t>Δ   = e</a:t>
            </a:r>
            <a:r>
              <a:rPr lang="en-GB" altLang="zh-CN" sz="1200" baseline="-30000" dirty="0">
                <a:latin typeface="Times New Roman" panose="02020603050405020304" pitchFamily="18" charset="0"/>
                <a:ea typeface="Times New Roman" panose="02020603050405020304" pitchFamily="18" charset="0"/>
                <a:sym typeface="Symbol" panose="05050102010706020507" pitchFamily="18" charset="2"/>
              </a:rPr>
              <a:t>11 </a:t>
            </a:r>
            <a:r>
              <a:rPr lang="en-GB" altLang="zh-CN" sz="12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200" baseline="-30000" dirty="0">
                <a:latin typeface="Times New Roman" panose="02020603050405020304" pitchFamily="18" charset="0"/>
                <a:ea typeface="Times New Roman" panose="02020603050405020304" pitchFamily="18" charset="0"/>
                <a:sym typeface="Symbol" panose="05050102010706020507" pitchFamily="18" charset="2"/>
              </a:rPr>
              <a:t>22</a:t>
            </a:r>
            <a:r>
              <a:rPr lang="en-GB" altLang="zh-CN" sz="1200" dirty="0">
                <a:latin typeface="Times New Roman" panose="02020603050405020304" pitchFamily="18" charset="0"/>
                <a:ea typeface="Times New Roman" panose="02020603050405020304" pitchFamily="18" charset="0"/>
                <a:sym typeface="Symbol" panose="05050102010706020507" pitchFamily="18" charset="2"/>
              </a:rPr>
              <a:t>		total dilatation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a</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 ½ (Δ +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major semi-axis of ellipse of deformation</a:t>
            </a:r>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pure cut</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                         b</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 ½ (Δ –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minor semi-axis of ellipse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2e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technical cut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              α</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½ </a:t>
            </a:r>
            <a:r>
              <a:rPr lang="en-GB" altLang="zh-CN" sz="1400" dirty="0" err="1">
                <a:latin typeface="Times New Roman" panose="02020603050405020304" pitchFamily="18" charset="0"/>
                <a:ea typeface="Times New Roman" panose="02020603050405020304" pitchFamily="18" charset="0"/>
                <a:sym typeface="Symbol" panose="05050102010706020507" pitchFamily="18" charset="2"/>
              </a:rPr>
              <a:t>atan</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direction of main axis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total cut</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200" dirty="0">
                <a:latin typeface="Times New Roman" panose="02020603050405020304" pitchFamily="18" charset="0"/>
                <a:ea typeface="Times New Roman" panose="02020603050405020304" pitchFamily="18" charset="0"/>
                <a:sym typeface="Symbol" panose="05050102010706020507" pitchFamily="18" charset="2"/>
              </a:rPr>
              <a:t>.</a:t>
            </a:r>
            <a:endParaRPr lang="en-US" altLang="zh-CN" sz="1200" dirty="0">
              <a:latin typeface="Times New Roman" panose="02020603050405020304" pitchFamily="18" charset="0"/>
              <a:ea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6" name="Obdélník 15"/>
              <p:cNvSpPr/>
              <p:nvPr/>
            </p:nvSpPr>
            <p:spPr>
              <a:xfrm>
                <a:off x="6456040" y="3356993"/>
                <a:ext cx="3076868" cy="12612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1600" b="1" i="1">
                          <a:latin typeface="Cambria Math" panose="02040503050406030204" pitchFamily="18" charset="0"/>
                        </a:rPr>
                        <m:t>𝑬</m:t>
                      </m:r>
                      <m:r>
                        <a:rPr lang="cs-CZ" sz="1600">
                          <a:latin typeface="Cambria Math" panose="02040503050406030204" pitchFamily="18" charset="0"/>
                        </a:rPr>
                        <m:t>=</m:t>
                      </m:r>
                      <m:d>
                        <m:dPr>
                          <m:ctrlPr>
                            <a:rPr lang="cs-CZ" sz="1600" i="1">
                              <a:latin typeface="Cambria Math" panose="02040503050406030204" pitchFamily="18" charset="0"/>
                            </a:rPr>
                          </m:ctrlPr>
                        </m:dPr>
                        <m:e>
                          <m:m>
                            <m:mPr>
                              <m:mcs>
                                <m:mc>
                                  <m:mcPr>
                                    <m:count m:val="2"/>
                                    <m:mcJc m:val="center"/>
                                  </m:mcPr>
                                </m:mc>
                              </m:mcs>
                              <m:ctrlPr>
                                <a:rPr lang="cs-CZ" sz="1600" i="1">
                                  <a:latin typeface="Cambria Math" panose="02040503050406030204" pitchFamily="18" charset="0"/>
                                </a:rPr>
                              </m:ctrlPr>
                            </m:mPr>
                            <m:mr>
                              <m:e>
                                <m:sSub>
                                  <m:sSubPr>
                                    <m:ctrlPr>
                                      <a:rPr lang="cs-CZ" sz="1600" i="1">
                                        <a:latin typeface="Cambria Math" panose="02040503050406030204" pitchFamily="18" charset="0"/>
                                      </a:rPr>
                                    </m:ctrlPr>
                                  </m:sSubPr>
                                  <m:e>
                                    <m:r>
                                      <a:rPr lang="cs-CZ" sz="1600" i="1">
                                        <a:latin typeface="Cambria Math" panose="02040503050406030204" pitchFamily="18" charset="0"/>
                                      </a:rPr>
                                      <m:t>𝜖</m:t>
                                    </m:r>
                                  </m:e>
                                  <m:sub>
                                    <m:r>
                                      <a:rPr lang="cs-CZ" sz="1600">
                                        <a:latin typeface="Cambria Math" panose="02040503050406030204" pitchFamily="18" charset="0"/>
                                      </a:rPr>
                                      <m:t>11</m:t>
                                    </m:r>
                                  </m:sub>
                                </m:sSub>
                              </m:e>
                              <m:e>
                                <m:sSub>
                                  <m:sSubPr>
                                    <m:ctrlPr>
                                      <a:rPr lang="cs-CZ" sz="1600" i="1">
                                        <a:latin typeface="Cambria Math" panose="02040503050406030204" pitchFamily="18" charset="0"/>
                                      </a:rPr>
                                    </m:ctrlPr>
                                  </m:sSubPr>
                                  <m:e>
                                    <m:r>
                                      <a:rPr lang="cs-CZ" sz="1600" i="1">
                                        <a:latin typeface="Cambria Math" panose="02040503050406030204" pitchFamily="18" charset="0"/>
                                      </a:rPr>
                                      <m:t>𝜖</m:t>
                                    </m:r>
                                  </m:e>
                                  <m:sub>
                                    <m:r>
                                      <a:rPr lang="cs-CZ" sz="1600">
                                        <a:latin typeface="Cambria Math" panose="02040503050406030204" pitchFamily="18" charset="0"/>
                                      </a:rPr>
                                      <m:t>12</m:t>
                                    </m:r>
                                  </m:sub>
                                </m:sSub>
                              </m:e>
                            </m:mr>
                            <m:mr>
                              <m:e>
                                <m:sSub>
                                  <m:sSubPr>
                                    <m:ctrlPr>
                                      <a:rPr lang="cs-CZ" sz="1600" i="1">
                                        <a:latin typeface="Cambria Math" panose="02040503050406030204" pitchFamily="18" charset="0"/>
                                      </a:rPr>
                                    </m:ctrlPr>
                                  </m:sSubPr>
                                  <m:e>
                                    <m:r>
                                      <a:rPr lang="cs-CZ" sz="1600" i="1">
                                        <a:latin typeface="Cambria Math" panose="02040503050406030204" pitchFamily="18" charset="0"/>
                                      </a:rPr>
                                      <m:t>𝜖</m:t>
                                    </m:r>
                                  </m:e>
                                  <m:sub>
                                    <m:r>
                                      <a:rPr lang="cs-CZ" sz="1600">
                                        <a:latin typeface="Cambria Math" panose="02040503050406030204" pitchFamily="18" charset="0"/>
                                      </a:rPr>
                                      <m:t>21</m:t>
                                    </m:r>
                                  </m:sub>
                                </m:sSub>
                              </m:e>
                              <m:e>
                                <m:sSub>
                                  <m:sSubPr>
                                    <m:ctrlPr>
                                      <a:rPr lang="cs-CZ" sz="1600" i="1">
                                        <a:latin typeface="Cambria Math" panose="02040503050406030204" pitchFamily="18" charset="0"/>
                                      </a:rPr>
                                    </m:ctrlPr>
                                  </m:sSubPr>
                                  <m:e>
                                    <m:r>
                                      <a:rPr lang="cs-CZ" sz="1600" i="1">
                                        <a:latin typeface="Cambria Math" panose="02040503050406030204" pitchFamily="18" charset="0"/>
                                      </a:rPr>
                                      <m:t>𝜖</m:t>
                                    </m:r>
                                  </m:e>
                                  <m:sub>
                                    <m:r>
                                      <a:rPr lang="cs-CZ" sz="1600">
                                        <a:latin typeface="Cambria Math" panose="02040503050406030204" pitchFamily="18" charset="0"/>
                                      </a:rPr>
                                      <m:t>22</m:t>
                                    </m:r>
                                  </m:sub>
                                </m:sSub>
                              </m:e>
                            </m:mr>
                          </m:m>
                        </m:e>
                      </m:d>
                      <m:r>
                        <a:rPr lang="cs-CZ" sz="1600">
                          <a:latin typeface="Cambria Math" panose="02040503050406030204" pitchFamily="18" charset="0"/>
                        </a:rPr>
                        <m:t>=</m:t>
                      </m:r>
                      <m:d>
                        <m:dPr>
                          <m:ctrlPr>
                            <a:rPr lang="cs-CZ" sz="1600" i="1">
                              <a:latin typeface="Cambria Math" panose="02040503050406030204" pitchFamily="18" charset="0"/>
                            </a:rPr>
                          </m:ctrlPr>
                        </m:dPr>
                        <m:e>
                          <m:m>
                            <m:mPr>
                              <m:mcs>
                                <m:mc>
                                  <m:mcPr>
                                    <m:count m:val="2"/>
                                    <m:mcJc m:val="center"/>
                                  </m:mcPr>
                                </m:mc>
                              </m:mcs>
                              <m:ctrlPr>
                                <a:rPr lang="cs-CZ" sz="1600" i="1">
                                  <a:latin typeface="Cambria Math" panose="02040503050406030204" pitchFamily="18" charset="0"/>
                                </a:rPr>
                              </m:ctrlPr>
                            </m:mPr>
                            <m:mr>
                              <m:e>
                                <m:f>
                                  <m:fPr>
                                    <m:ctrlPr>
                                      <a:rPr lang="cs-CZ" sz="1600" i="1">
                                        <a:latin typeface="Cambria Math" panose="02040503050406030204" pitchFamily="18" charset="0"/>
                                      </a:rPr>
                                    </m:ctrlPr>
                                  </m:fPr>
                                  <m:num>
                                    <m:r>
                                      <a:rPr lang="cs-CZ" sz="1600">
                                        <a:latin typeface="Cambria Math" panose="02040503050406030204" pitchFamily="18" charset="0"/>
                                      </a:rPr>
                                      <m:t>𝜕</m:t>
                                    </m:r>
                                    <m:sSub>
                                      <m:sSubPr>
                                        <m:ctrlPr>
                                          <a:rPr lang="cs-CZ" sz="1600" i="1">
                                            <a:latin typeface="Cambria Math" panose="02040503050406030204" pitchFamily="18" charset="0"/>
                                          </a:rPr>
                                        </m:ctrlPr>
                                      </m:sSubPr>
                                      <m:e>
                                        <m:r>
                                          <a:rPr lang="cs-CZ" sz="1600" i="1">
                                            <a:latin typeface="Cambria Math" panose="02040503050406030204" pitchFamily="18" charset="0"/>
                                          </a:rPr>
                                          <m:t>𝑢</m:t>
                                        </m:r>
                                      </m:e>
                                      <m:sub>
                                        <m:r>
                                          <a:rPr lang="cs-CZ" sz="1600" i="1">
                                            <a:latin typeface="Cambria Math" panose="02040503050406030204" pitchFamily="18" charset="0"/>
                                          </a:rPr>
                                          <m:t>𝑥</m:t>
                                        </m:r>
                                      </m:sub>
                                    </m:sSub>
                                  </m:num>
                                  <m:den>
                                    <m:r>
                                      <a:rPr lang="cs-CZ" sz="1600">
                                        <a:latin typeface="Cambria Math" panose="02040503050406030204" pitchFamily="18" charset="0"/>
                                      </a:rPr>
                                      <m:t>𝜕</m:t>
                                    </m:r>
                                    <m:r>
                                      <a:rPr lang="cs-CZ" sz="1600" i="1">
                                        <a:latin typeface="Cambria Math" panose="02040503050406030204" pitchFamily="18" charset="0"/>
                                      </a:rPr>
                                      <m:t>𝑥</m:t>
                                    </m:r>
                                  </m:den>
                                </m:f>
                              </m:e>
                              <m:e>
                                <m:f>
                                  <m:fPr>
                                    <m:ctrlPr>
                                      <a:rPr lang="cs-CZ" sz="1600" i="1">
                                        <a:latin typeface="Cambria Math" panose="02040503050406030204" pitchFamily="18" charset="0"/>
                                      </a:rPr>
                                    </m:ctrlPr>
                                  </m:fPr>
                                  <m:num>
                                    <m:r>
                                      <a:rPr lang="cs-CZ" sz="1600">
                                        <a:latin typeface="Cambria Math" panose="02040503050406030204" pitchFamily="18" charset="0"/>
                                      </a:rPr>
                                      <m:t>𝜕</m:t>
                                    </m:r>
                                    <m:sSub>
                                      <m:sSubPr>
                                        <m:ctrlPr>
                                          <a:rPr lang="cs-CZ" sz="1600" i="1">
                                            <a:latin typeface="Cambria Math" panose="02040503050406030204" pitchFamily="18" charset="0"/>
                                          </a:rPr>
                                        </m:ctrlPr>
                                      </m:sSubPr>
                                      <m:e>
                                        <m:r>
                                          <a:rPr lang="cs-CZ" sz="1600" i="1">
                                            <a:latin typeface="Cambria Math" panose="02040503050406030204" pitchFamily="18" charset="0"/>
                                          </a:rPr>
                                          <m:t>𝑢</m:t>
                                        </m:r>
                                      </m:e>
                                      <m:sub>
                                        <m:r>
                                          <a:rPr lang="cs-CZ" sz="1600" i="1">
                                            <a:latin typeface="Cambria Math" panose="02040503050406030204" pitchFamily="18" charset="0"/>
                                          </a:rPr>
                                          <m:t>𝑥</m:t>
                                        </m:r>
                                      </m:sub>
                                    </m:sSub>
                                  </m:num>
                                  <m:den>
                                    <m:r>
                                      <a:rPr lang="cs-CZ" sz="1600">
                                        <a:latin typeface="Cambria Math" panose="02040503050406030204" pitchFamily="18" charset="0"/>
                                      </a:rPr>
                                      <m:t>𝜕</m:t>
                                    </m:r>
                                    <m:r>
                                      <a:rPr lang="cs-CZ" sz="1600" i="1">
                                        <a:latin typeface="Cambria Math" panose="02040503050406030204" pitchFamily="18" charset="0"/>
                                      </a:rPr>
                                      <m:t>𝑦</m:t>
                                    </m:r>
                                  </m:den>
                                </m:f>
                              </m:e>
                            </m:mr>
                            <m:mr>
                              <m:e>
                                <m:f>
                                  <m:fPr>
                                    <m:ctrlPr>
                                      <a:rPr lang="cs-CZ" sz="1600" i="1">
                                        <a:latin typeface="Cambria Math" panose="02040503050406030204" pitchFamily="18" charset="0"/>
                                      </a:rPr>
                                    </m:ctrlPr>
                                  </m:fPr>
                                  <m:num>
                                    <m:r>
                                      <a:rPr lang="cs-CZ" sz="1600">
                                        <a:latin typeface="Cambria Math" panose="02040503050406030204" pitchFamily="18" charset="0"/>
                                      </a:rPr>
                                      <m:t>𝜕</m:t>
                                    </m:r>
                                    <m:sSub>
                                      <m:sSubPr>
                                        <m:ctrlPr>
                                          <a:rPr lang="cs-CZ" sz="1600" i="1">
                                            <a:latin typeface="Cambria Math" panose="02040503050406030204" pitchFamily="18" charset="0"/>
                                          </a:rPr>
                                        </m:ctrlPr>
                                      </m:sSubPr>
                                      <m:e>
                                        <m:r>
                                          <a:rPr lang="cs-CZ" sz="1600" i="1">
                                            <a:latin typeface="Cambria Math" panose="02040503050406030204" pitchFamily="18" charset="0"/>
                                          </a:rPr>
                                          <m:t>𝑢</m:t>
                                        </m:r>
                                      </m:e>
                                      <m:sub>
                                        <m:r>
                                          <a:rPr lang="cs-CZ" sz="1600" i="1">
                                            <a:latin typeface="Cambria Math" panose="02040503050406030204" pitchFamily="18" charset="0"/>
                                          </a:rPr>
                                          <m:t>𝑦</m:t>
                                        </m:r>
                                      </m:sub>
                                    </m:sSub>
                                  </m:num>
                                  <m:den>
                                    <m:r>
                                      <a:rPr lang="cs-CZ" sz="1600">
                                        <a:latin typeface="Cambria Math" panose="02040503050406030204" pitchFamily="18" charset="0"/>
                                      </a:rPr>
                                      <m:t>𝜕</m:t>
                                    </m:r>
                                    <m:r>
                                      <a:rPr lang="cs-CZ" sz="1600" i="1">
                                        <a:latin typeface="Cambria Math" panose="02040503050406030204" pitchFamily="18" charset="0"/>
                                      </a:rPr>
                                      <m:t>𝑥</m:t>
                                    </m:r>
                                  </m:den>
                                </m:f>
                              </m:e>
                              <m:e>
                                <m:f>
                                  <m:fPr>
                                    <m:ctrlPr>
                                      <a:rPr lang="cs-CZ" sz="1600" i="1">
                                        <a:latin typeface="Cambria Math" panose="02040503050406030204" pitchFamily="18" charset="0"/>
                                      </a:rPr>
                                    </m:ctrlPr>
                                  </m:fPr>
                                  <m:num>
                                    <m:r>
                                      <a:rPr lang="cs-CZ" sz="1600">
                                        <a:latin typeface="Cambria Math" panose="02040503050406030204" pitchFamily="18" charset="0"/>
                                      </a:rPr>
                                      <m:t>𝜕</m:t>
                                    </m:r>
                                    <m:sSub>
                                      <m:sSubPr>
                                        <m:ctrlPr>
                                          <a:rPr lang="cs-CZ" sz="1600" i="1">
                                            <a:latin typeface="Cambria Math" panose="02040503050406030204" pitchFamily="18" charset="0"/>
                                          </a:rPr>
                                        </m:ctrlPr>
                                      </m:sSubPr>
                                      <m:e>
                                        <m:r>
                                          <a:rPr lang="cs-CZ" sz="1600" i="1">
                                            <a:latin typeface="Cambria Math" panose="02040503050406030204" pitchFamily="18" charset="0"/>
                                          </a:rPr>
                                          <m:t>𝑢</m:t>
                                        </m:r>
                                      </m:e>
                                      <m:sub>
                                        <m:r>
                                          <a:rPr lang="cs-CZ" sz="1600" i="1">
                                            <a:latin typeface="Cambria Math" panose="02040503050406030204" pitchFamily="18" charset="0"/>
                                          </a:rPr>
                                          <m:t>𝑦</m:t>
                                        </m:r>
                                      </m:sub>
                                    </m:sSub>
                                  </m:num>
                                  <m:den>
                                    <m:r>
                                      <a:rPr lang="cs-CZ" sz="1600">
                                        <a:latin typeface="Cambria Math" panose="02040503050406030204" pitchFamily="18" charset="0"/>
                                      </a:rPr>
                                      <m:t>𝜕</m:t>
                                    </m:r>
                                    <m:r>
                                      <a:rPr lang="cs-CZ" sz="1600" i="1">
                                        <a:latin typeface="Cambria Math" panose="02040503050406030204" pitchFamily="18" charset="0"/>
                                      </a:rPr>
                                      <m:t>𝑦</m:t>
                                    </m:r>
                                  </m:den>
                                </m:f>
                              </m:e>
                            </m:mr>
                          </m:m>
                        </m:e>
                      </m:d>
                    </m:oMath>
                  </m:oMathPara>
                </a14:m>
                <a:endParaRPr lang="cs-CZ" sz="1600" dirty="0"/>
              </a:p>
            </p:txBody>
          </p:sp>
        </mc:Choice>
        <mc:Fallback xmlns="">
          <p:sp>
            <p:nvSpPr>
              <p:cNvPr id="16" name="Obdélník 15"/>
              <p:cNvSpPr>
                <a:spLocks noRot="1" noChangeAspect="1" noMove="1" noResize="1" noEditPoints="1" noAdjustHandles="1" noChangeArrowheads="1" noChangeShapeType="1" noTextEdit="1"/>
              </p:cNvSpPr>
              <p:nvPr/>
            </p:nvSpPr>
            <p:spPr>
              <a:xfrm>
                <a:off x="6456040" y="3356993"/>
                <a:ext cx="3076868" cy="1261243"/>
              </a:xfrm>
              <a:prstGeom prst="rect">
                <a:avLst/>
              </a:prstGeom>
              <a:blipFill>
                <a:blip r:embed="rId4"/>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7" name="Obdélník 16"/>
              <p:cNvSpPr/>
              <p:nvPr/>
            </p:nvSpPr>
            <p:spPr>
              <a:xfrm>
                <a:off x="3659919" y="4284342"/>
                <a:ext cx="2819426" cy="4147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b="1" i="1">
                          <a:latin typeface="Cambria Math" panose="02040503050406030204" pitchFamily="18" charset="0"/>
                        </a:rPr>
                        <m:t>𝑬</m:t>
                      </m:r>
                      <m:r>
                        <a:rPr lang="cs-CZ">
                          <a:latin typeface="Cambria Math" panose="02040503050406030204" pitchFamily="18" charset="0"/>
                        </a:rPr>
                        <m:t>=</m:t>
                      </m:r>
                      <m:r>
                        <a:rPr lang="cs-CZ" b="1">
                          <a:latin typeface="Cambria Math" panose="02040503050406030204" pitchFamily="18" charset="0"/>
                        </a:rPr>
                        <m:t>𝐞</m:t>
                      </m:r>
                      <m:r>
                        <a:rPr lang="cs-CZ">
                          <a:latin typeface="Cambria Math" panose="02040503050406030204" pitchFamily="18" charset="0"/>
                        </a:rPr>
                        <m:t>+</m:t>
                      </m:r>
                      <m:r>
                        <a:rPr lang="cs-CZ" b="1">
                          <a:latin typeface="Cambria Math" panose="02040503050406030204" pitchFamily="18" charset="0"/>
                        </a:rPr>
                        <m:t>𝛀</m:t>
                      </m:r>
                      <m:r>
                        <a:rPr lang="cs-CZ">
                          <a:latin typeface="Cambria Math" panose="02040503050406030204" pitchFamily="18" charset="0"/>
                        </a:rPr>
                        <m:t>= </m:t>
                      </m:r>
                      <m:d>
                        <m:dPr>
                          <m:ctrlPr>
                            <a:rPr lang="cs-CZ" i="1">
                              <a:latin typeface="Cambria Math" panose="02040503050406030204" pitchFamily="18" charset="0"/>
                            </a:rPr>
                          </m:ctrlPr>
                        </m:dPr>
                        <m:e>
                          <m:sSub>
                            <m:sSubPr>
                              <m:ctrlPr>
                                <a:rPr lang="cs-CZ" i="1">
                                  <a:latin typeface="Cambria Math" panose="02040503050406030204" pitchFamily="18" charset="0"/>
                                </a:rPr>
                              </m:ctrlPr>
                            </m:sSubPr>
                            <m:e>
                              <m:r>
                                <m:rPr>
                                  <m:sty m:val="p"/>
                                </m:rPr>
                                <a:rPr lang="cs-CZ">
                                  <a:latin typeface="Cambria Math" panose="02040503050406030204" pitchFamily="18" charset="0"/>
                                </a:rPr>
                                <m:t>e</m:t>
                              </m:r>
                            </m:e>
                            <m:sub>
                              <m:r>
                                <m:rPr>
                                  <m:sty m:val="p"/>
                                </m:rPr>
                                <a:rPr lang="cs-CZ">
                                  <a:latin typeface="Cambria Math" panose="02040503050406030204" pitchFamily="18" charset="0"/>
                                </a:rPr>
                                <m:t>ij</m:t>
                              </m:r>
                            </m:sub>
                          </m:sSub>
                        </m:e>
                      </m:d>
                      <m:r>
                        <a:rPr lang="cs-CZ">
                          <a:latin typeface="Cambria Math" panose="02040503050406030204" pitchFamily="18" charset="0"/>
                        </a:rPr>
                        <m:t>+</m:t>
                      </m:r>
                      <m:d>
                        <m:dPr>
                          <m:ctrlPr>
                            <a:rPr lang="cs-CZ" i="1">
                              <a:latin typeface="Cambria Math" panose="02040503050406030204" pitchFamily="18" charset="0"/>
                            </a:rPr>
                          </m:ctrlPr>
                        </m:dPr>
                        <m:e>
                          <m:sSub>
                            <m:sSubPr>
                              <m:ctrlPr>
                                <a:rPr lang="cs-CZ" i="1">
                                  <a:latin typeface="Cambria Math" panose="02040503050406030204" pitchFamily="18" charset="0"/>
                                </a:rPr>
                              </m:ctrlPr>
                            </m:sSubPr>
                            <m:e>
                              <m:r>
                                <m:rPr>
                                  <m:sty m:val="p"/>
                                </m:rPr>
                                <a:rPr lang="cs-CZ">
                                  <a:latin typeface="Cambria Math" panose="02040503050406030204" pitchFamily="18" charset="0"/>
                                </a:rPr>
                                <m:t>Ω</m:t>
                              </m:r>
                            </m:e>
                            <m:sub>
                              <m:r>
                                <m:rPr>
                                  <m:sty m:val="p"/>
                                </m:rPr>
                                <a:rPr lang="cs-CZ">
                                  <a:latin typeface="Cambria Math" panose="02040503050406030204" pitchFamily="18" charset="0"/>
                                </a:rPr>
                                <m:t>ij</m:t>
                              </m:r>
                            </m:sub>
                          </m:sSub>
                        </m:e>
                      </m:d>
                    </m:oMath>
                  </m:oMathPara>
                </a14:m>
                <a:endParaRPr lang="cs-CZ" dirty="0"/>
              </a:p>
            </p:txBody>
          </p:sp>
        </mc:Choice>
        <mc:Fallback xmlns="">
          <p:sp>
            <p:nvSpPr>
              <p:cNvPr id="17" name="Obdélník 16"/>
              <p:cNvSpPr>
                <a:spLocks noRot="1" noChangeAspect="1" noMove="1" noResize="1" noEditPoints="1" noAdjustHandles="1" noChangeArrowheads="1" noChangeShapeType="1" noTextEdit="1"/>
              </p:cNvSpPr>
              <p:nvPr/>
            </p:nvSpPr>
            <p:spPr>
              <a:xfrm>
                <a:off x="3659919" y="4284342"/>
                <a:ext cx="2819426" cy="414794"/>
              </a:xfrm>
              <a:prstGeom prst="rect">
                <a:avLst/>
              </a:prstGeom>
              <a:blipFill>
                <a:blip r:embed="rId5"/>
                <a:stretch>
                  <a:fillRect b="-882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8" name="Obdélník 17"/>
              <p:cNvSpPr/>
              <p:nvPr/>
            </p:nvSpPr>
            <p:spPr>
              <a:xfrm>
                <a:off x="4734788" y="5173940"/>
                <a:ext cx="7902624" cy="627416"/>
              </a:xfrm>
              <a:prstGeom prst="rect">
                <a:avLst/>
              </a:prstGeom>
            </p:spPr>
            <p:txBody>
              <a:bodyPr wrap="square">
                <a:spAutoFit/>
              </a:bodyPr>
              <a:lstStyle/>
              <a:p>
                <a:r>
                  <a:rPr lang="cs-CZ" b="1" dirty="0">
                    <a:latin typeface="Times New Roman" panose="02020603050405020304" pitchFamily="18" charset="0"/>
                    <a:ea typeface="MS Mincho" panose="02020609040205080304" pitchFamily="49" charset="-128"/>
                  </a:rPr>
                  <a:t> </a:t>
                </a:r>
                <a14:m>
                  <m:oMath xmlns:m="http://schemas.openxmlformats.org/officeDocument/2006/math">
                    <m:r>
                      <a:rPr lang="cs-CZ" b="1" i="1">
                        <a:latin typeface="Cambria Math" panose="02040503050406030204" pitchFamily="18" charset="0"/>
                        <a:ea typeface="MS Mincho" panose="02020609040205080304" pitchFamily="49" charset="-128"/>
                        <a:cs typeface="Times New Roman" panose="02020603050405020304" pitchFamily="18" charset="0"/>
                      </a:rPr>
                      <m:t>𝐞</m:t>
                    </m:r>
                    <m:r>
                      <a:rPr lang="cs-CZ" b="1" i="1">
                        <a:latin typeface="Cambria Math" panose="02040503050406030204" pitchFamily="18" charset="0"/>
                        <a:ea typeface="MS Mincho" panose="02020609040205080304" pitchFamily="49" charset="-128"/>
                        <a:cs typeface="Times New Roman" panose="02020603050405020304" pitchFamily="18" charset="0"/>
                      </a:rPr>
                      <m:t>=</m:t>
                    </m:r>
                    <m:d>
                      <m:dPr>
                        <m:ctrlPr>
                          <a:rPr lang="cs-CZ" i="1">
                            <a:latin typeface="Cambria Math" panose="02040503050406030204" pitchFamily="18" charset="0"/>
                          </a:rPr>
                        </m:ctrlPr>
                      </m:dPr>
                      <m:e>
                        <m:m>
                          <m:mPr>
                            <m:mcs>
                              <m:mc>
                                <m:mcPr>
                                  <m:count m:val="2"/>
                                  <m:mcJc m:val="center"/>
                                </m:mcPr>
                              </m:mc>
                            </m:mcs>
                            <m:ctrlPr>
                              <a:rPr lang="cs-CZ" i="1">
                                <a:latin typeface="Cambria Math" panose="02040503050406030204" pitchFamily="18" charset="0"/>
                              </a:rPr>
                            </m:ctrlPr>
                          </m:mPr>
                          <m:mr>
                            <m:e>
                              <m:sSub>
                                <m:sSubPr>
                                  <m:ctrlPr>
                                    <a:rPr lang="cs-CZ" i="1">
                                      <a:latin typeface="Cambria Math" panose="02040503050406030204" pitchFamily="18" charset="0"/>
                                    </a:rPr>
                                  </m:ctrlPr>
                                </m:sSubPr>
                                <m:e>
                                  <m:r>
                                    <m:rPr>
                                      <m:sty m:val="p"/>
                                    </m:rPr>
                                    <a:rPr lang="cs-CZ">
                                      <a:latin typeface="Cambria Math" panose="02040503050406030204" pitchFamily="18" charset="0"/>
                                      <a:ea typeface="MS Mincho" panose="02020609040205080304" pitchFamily="49" charset="-128"/>
                                      <a:cs typeface="Times New Roman" panose="02020603050405020304" pitchFamily="18" charset="0"/>
                                    </a:rPr>
                                    <m:t>e</m:t>
                                  </m:r>
                                </m:e>
                                <m:sub>
                                  <m:r>
                                    <a:rPr lang="cs-CZ" i="1">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latin typeface="Cambria Math" panose="02040503050406030204" pitchFamily="18" charset="0"/>
                                    </a:rPr>
                                  </m:ctrlPr>
                                </m:sSubPr>
                                <m:e>
                                  <m:r>
                                    <m:rPr>
                                      <m:sty m:val="p"/>
                                    </m:rPr>
                                    <a:rPr lang="cs-CZ">
                                      <a:latin typeface="Cambria Math" panose="02040503050406030204" pitchFamily="18" charset="0"/>
                                      <a:ea typeface="MS Mincho" panose="02020609040205080304" pitchFamily="49" charset="-128"/>
                                      <a:cs typeface="Times New Roman" panose="02020603050405020304" pitchFamily="18" charset="0"/>
                                    </a:rPr>
                                    <m:t>e</m:t>
                                  </m:r>
                                </m:e>
                                <m:sub>
                                  <m:r>
                                    <a:rPr lang="cs-CZ" i="1">
                                      <a:latin typeface="Cambria Math" panose="02040503050406030204" pitchFamily="18" charset="0"/>
                                      <a:ea typeface="MS Mincho" panose="02020609040205080304" pitchFamily="49" charset="-128"/>
                                      <a:cs typeface="Times New Roman" panose="02020603050405020304" pitchFamily="18" charset="0"/>
                                    </a:rPr>
                                    <m:t>12</m:t>
                                  </m:r>
                                </m:sub>
                              </m:sSub>
                            </m:e>
                          </m:mr>
                          <m:mr>
                            <m:e>
                              <m:sSub>
                                <m:sSubPr>
                                  <m:ctrlPr>
                                    <a:rPr lang="cs-CZ" i="1">
                                      <a:latin typeface="Cambria Math" panose="02040503050406030204" pitchFamily="18" charset="0"/>
                                    </a:rPr>
                                  </m:ctrlPr>
                                </m:sSubPr>
                                <m:e>
                                  <m:r>
                                    <m:rPr>
                                      <m:sty m:val="p"/>
                                    </m:rPr>
                                    <a:rPr lang="cs-CZ">
                                      <a:latin typeface="Cambria Math" panose="02040503050406030204" pitchFamily="18" charset="0"/>
                                      <a:ea typeface="MS Mincho" panose="02020609040205080304" pitchFamily="49" charset="-128"/>
                                      <a:cs typeface="Times New Roman" panose="02020603050405020304" pitchFamily="18" charset="0"/>
                                    </a:rPr>
                                    <m:t>e</m:t>
                                  </m:r>
                                </m:e>
                                <m:sub>
                                  <m:r>
                                    <a:rPr lang="cs-CZ" i="1">
                                      <a:latin typeface="Cambria Math" panose="02040503050406030204" pitchFamily="18" charset="0"/>
                                      <a:ea typeface="MS Mincho" panose="02020609040205080304" pitchFamily="49" charset="-128"/>
                                      <a:cs typeface="Times New Roman" panose="02020603050405020304" pitchFamily="18" charset="0"/>
                                    </a:rPr>
                                    <m:t>21</m:t>
                                  </m:r>
                                </m:sub>
                              </m:sSub>
                            </m:e>
                            <m:e>
                              <m:sSub>
                                <m:sSubPr>
                                  <m:ctrlPr>
                                    <a:rPr lang="cs-CZ" i="1">
                                      <a:latin typeface="Cambria Math" panose="02040503050406030204" pitchFamily="18" charset="0"/>
                                    </a:rPr>
                                  </m:ctrlPr>
                                </m:sSubPr>
                                <m:e>
                                  <m:r>
                                    <m:rPr>
                                      <m:sty m:val="p"/>
                                    </m:rPr>
                                    <a:rPr lang="cs-CZ">
                                      <a:latin typeface="Cambria Math" panose="02040503050406030204" pitchFamily="18" charset="0"/>
                                      <a:ea typeface="MS Mincho" panose="02020609040205080304" pitchFamily="49" charset="-128"/>
                                      <a:cs typeface="Times New Roman" panose="02020603050405020304" pitchFamily="18" charset="0"/>
                                    </a:rPr>
                                    <m:t>e</m:t>
                                  </m:r>
                                </m:e>
                                <m:sub>
                                  <m:r>
                                    <a:rPr lang="cs-CZ" i="1">
                                      <a:latin typeface="Cambria Math" panose="02040503050406030204" pitchFamily="18" charset="0"/>
                                      <a:ea typeface="MS Mincho" panose="02020609040205080304" pitchFamily="49" charset="-128"/>
                                      <a:cs typeface="Times New Roman" panose="02020603050405020304" pitchFamily="18" charset="0"/>
                                    </a:rPr>
                                    <m:t>22</m:t>
                                  </m:r>
                                </m:sub>
                              </m:sSub>
                            </m:e>
                          </m:mr>
                        </m:m>
                      </m:e>
                    </m:d>
                    <m:r>
                      <a:rPr lang="cs-CZ" i="1">
                        <a:latin typeface="Cambria Math" panose="02040503050406030204" pitchFamily="18" charset="0"/>
                        <a:ea typeface="MS Mincho" panose="02020609040205080304" pitchFamily="49" charset="-128"/>
                        <a:cs typeface="Times New Roman" panose="02020603050405020304" pitchFamily="18" charset="0"/>
                      </a:rPr>
                      <m:t>=</m:t>
                    </m:r>
                    <m:d>
                      <m:dPr>
                        <m:ctrlPr>
                          <a:rPr lang="cs-CZ" i="1">
                            <a:latin typeface="Cambria Math" panose="02040503050406030204" pitchFamily="18" charset="0"/>
                          </a:rPr>
                        </m:ctrlPr>
                      </m:dPr>
                      <m:e>
                        <m:m>
                          <m:mPr>
                            <m:mcs>
                              <m:mc>
                                <m:mcPr>
                                  <m:count m:val="2"/>
                                  <m:mcJc m:val="center"/>
                                </m:mcPr>
                              </m:mc>
                            </m:mcs>
                            <m:ctrlPr>
                              <a:rPr lang="cs-CZ" i="1">
                                <a:latin typeface="Cambria Math" panose="02040503050406030204" pitchFamily="18" charset="0"/>
                              </a:rPr>
                            </m:ctrlPr>
                          </m:mPr>
                          <m:mr>
                            <m:e>
                              <m:sSub>
                                <m:sSubPr>
                                  <m:ctrlPr>
                                    <a:rPr lang="cs-CZ" i="1">
                                      <a:latin typeface="Cambria Math" panose="02040503050406030204" pitchFamily="18" charset="0"/>
                                    </a:rPr>
                                  </m:ctrlPr>
                                </m:sSubPr>
                                <m:e>
                                  <m:r>
                                    <a:rPr lang="cs-CZ" i="1">
                                      <a:latin typeface="Cambria Math" panose="02040503050406030204" pitchFamily="18" charset="0"/>
                                      <a:ea typeface="MS Mincho" panose="02020609040205080304" pitchFamily="49" charset="-128"/>
                                      <a:cs typeface="Times New Roman" panose="02020603050405020304" pitchFamily="18" charset="0"/>
                                    </a:rPr>
                                    <m:t>𝜖</m:t>
                                  </m:r>
                                </m:e>
                                <m:sub>
                                  <m:r>
                                    <a:rPr lang="cs-CZ" i="1">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latin typeface="Cambria Math" panose="02040503050406030204" pitchFamily="18" charset="0"/>
                                    </a:rPr>
                                  </m:ctrlPr>
                                </m:sSubPr>
                                <m:e>
                                  <m:r>
                                    <a:rPr lang="cs-CZ" i="1">
                                      <a:latin typeface="Cambria Math" panose="02040503050406030204" pitchFamily="18" charset="0"/>
                                      <a:ea typeface="MS Mincho" panose="02020609040205080304" pitchFamily="49" charset="-128"/>
                                      <a:cs typeface="Times New Roman" panose="02020603050405020304" pitchFamily="18" charset="0"/>
                                    </a:rPr>
                                    <m:t>(</m:t>
                                  </m:r>
                                  <m:r>
                                    <a:rPr lang="cs-CZ" i="1">
                                      <a:latin typeface="Cambria Math" panose="02040503050406030204" pitchFamily="18" charset="0"/>
                                      <a:ea typeface="MS Mincho" panose="02020609040205080304" pitchFamily="49" charset="-128"/>
                                      <a:cs typeface="Times New Roman" panose="02020603050405020304" pitchFamily="18" charset="0"/>
                                    </a:rPr>
                                    <m:t>𝜖</m:t>
                                  </m:r>
                                </m:e>
                                <m:sub>
                                  <m:r>
                                    <a:rPr lang="cs-CZ" i="1">
                                      <a:latin typeface="Cambria Math" panose="02040503050406030204" pitchFamily="18" charset="0"/>
                                      <a:ea typeface="MS Mincho" panose="02020609040205080304" pitchFamily="49" charset="-128"/>
                                      <a:cs typeface="Times New Roman" panose="02020603050405020304" pitchFamily="18" charset="0"/>
                                    </a:rPr>
                                    <m:t>12</m:t>
                                  </m:r>
                                </m:sub>
                              </m:sSub>
                              <m:r>
                                <a:rPr lang="cs-CZ" i="1">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latin typeface="Cambria Math" panose="02040503050406030204" pitchFamily="18" charset="0"/>
                                    </a:rPr>
                                  </m:ctrlPr>
                                </m:sSubPr>
                                <m:e>
                                  <m:r>
                                    <a:rPr lang="cs-CZ" i="1">
                                      <a:latin typeface="Cambria Math" panose="02040503050406030204" pitchFamily="18" charset="0"/>
                                      <a:ea typeface="MS Mincho" panose="02020609040205080304" pitchFamily="49" charset="-128"/>
                                      <a:cs typeface="Times New Roman" panose="02020603050405020304" pitchFamily="18" charset="0"/>
                                    </a:rPr>
                                    <m:t>𝜖</m:t>
                                  </m:r>
                                </m:e>
                                <m:sub>
                                  <m:r>
                                    <a:rPr lang="cs-CZ" i="1">
                                      <a:latin typeface="Cambria Math" panose="02040503050406030204" pitchFamily="18" charset="0"/>
                                      <a:ea typeface="MS Mincho" panose="02020609040205080304" pitchFamily="49" charset="-128"/>
                                      <a:cs typeface="Times New Roman" panose="02020603050405020304" pitchFamily="18" charset="0"/>
                                    </a:rPr>
                                    <m:t>21</m:t>
                                  </m:r>
                                </m:sub>
                              </m:sSub>
                              <m:r>
                                <a:rPr lang="cs-CZ" i="1">
                                  <a:latin typeface="Cambria Math" panose="02040503050406030204" pitchFamily="18" charset="0"/>
                                  <a:ea typeface="MS Mincho" panose="02020609040205080304" pitchFamily="49" charset="-128"/>
                                  <a:cs typeface="Times New Roman" panose="02020603050405020304" pitchFamily="18" charset="0"/>
                                </a:rPr>
                                <m:t>)/2</m:t>
                              </m:r>
                            </m:e>
                          </m:mr>
                          <m:mr>
                            <m:e>
                              <m:sSub>
                                <m:sSubPr>
                                  <m:ctrlPr>
                                    <a:rPr lang="cs-CZ" i="1">
                                      <a:latin typeface="Cambria Math" panose="02040503050406030204" pitchFamily="18" charset="0"/>
                                    </a:rPr>
                                  </m:ctrlPr>
                                </m:sSubPr>
                                <m:e>
                                  <m:r>
                                    <a:rPr lang="cs-CZ" i="1">
                                      <a:latin typeface="Cambria Math" panose="02040503050406030204" pitchFamily="18" charset="0"/>
                                      <a:ea typeface="MS Mincho" panose="02020609040205080304" pitchFamily="49" charset="-128"/>
                                      <a:cs typeface="Times New Roman" panose="02020603050405020304" pitchFamily="18" charset="0"/>
                                    </a:rPr>
                                    <m:t>(</m:t>
                                  </m:r>
                                  <m:r>
                                    <a:rPr lang="cs-CZ" i="1">
                                      <a:latin typeface="Cambria Math" panose="02040503050406030204" pitchFamily="18" charset="0"/>
                                      <a:ea typeface="MS Mincho" panose="02020609040205080304" pitchFamily="49" charset="-128"/>
                                      <a:cs typeface="Times New Roman" panose="02020603050405020304" pitchFamily="18" charset="0"/>
                                    </a:rPr>
                                    <m:t>𝜖</m:t>
                                  </m:r>
                                </m:e>
                                <m:sub>
                                  <m:r>
                                    <a:rPr lang="cs-CZ" i="1">
                                      <a:latin typeface="Cambria Math" panose="02040503050406030204" pitchFamily="18" charset="0"/>
                                      <a:ea typeface="MS Mincho" panose="02020609040205080304" pitchFamily="49" charset="-128"/>
                                      <a:cs typeface="Times New Roman" panose="02020603050405020304" pitchFamily="18" charset="0"/>
                                    </a:rPr>
                                    <m:t>12</m:t>
                                  </m:r>
                                </m:sub>
                              </m:sSub>
                              <m:r>
                                <a:rPr lang="cs-CZ" i="1">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latin typeface="Cambria Math" panose="02040503050406030204" pitchFamily="18" charset="0"/>
                                    </a:rPr>
                                  </m:ctrlPr>
                                </m:sSubPr>
                                <m:e>
                                  <m:r>
                                    <a:rPr lang="cs-CZ" i="1">
                                      <a:latin typeface="Cambria Math" panose="02040503050406030204" pitchFamily="18" charset="0"/>
                                      <a:ea typeface="MS Mincho" panose="02020609040205080304" pitchFamily="49" charset="-128"/>
                                      <a:cs typeface="Times New Roman" panose="02020603050405020304" pitchFamily="18" charset="0"/>
                                    </a:rPr>
                                    <m:t>𝜖</m:t>
                                  </m:r>
                                </m:e>
                                <m:sub>
                                  <m:r>
                                    <a:rPr lang="cs-CZ" i="1">
                                      <a:latin typeface="Cambria Math" panose="02040503050406030204" pitchFamily="18" charset="0"/>
                                      <a:ea typeface="MS Mincho" panose="02020609040205080304" pitchFamily="49" charset="-128"/>
                                      <a:cs typeface="Times New Roman" panose="02020603050405020304" pitchFamily="18" charset="0"/>
                                    </a:rPr>
                                    <m:t>21</m:t>
                                  </m:r>
                                </m:sub>
                              </m:sSub>
                              <m:r>
                                <a:rPr lang="cs-CZ" i="1">
                                  <a:latin typeface="Cambria Math" panose="02040503050406030204" pitchFamily="18" charset="0"/>
                                  <a:ea typeface="MS Mincho" panose="02020609040205080304" pitchFamily="49" charset="-128"/>
                                  <a:cs typeface="Times New Roman" panose="02020603050405020304" pitchFamily="18" charset="0"/>
                                </a:rPr>
                                <m:t>)/2</m:t>
                              </m:r>
                            </m:e>
                            <m:e>
                              <m:sSub>
                                <m:sSubPr>
                                  <m:ctrlPr>
                                    <a:rPr lang="cs-CZ" i="1">
                                      <a:latin typeface="Cambria Math" panose="02040503050406030204" pitchFamily="18" charset="0"/>
                                    </a:rPr>
                                  </m:ctrlPr>
                                </m:sSubPr>
                                <m:e>
                                  <m:r>
                                    <a:rPr lang="cs-CZ" i="1">
                                      <a:latin typeface="Cambria Math" panose="02040503050406030204" pitchFamily="18" charset="0"/>
                                      <a:ea typeface="MS Mincho" panose="02020609040205080304" pitchFamily="49" charset="-128"/>
                                      <a:cs typeface="Times New Roman" panose="02020603050405020304" pitchFamily="18" charset="0"/>
                                    </a:rPr>
                                    <m:t>𝜖</m:t>
                                  </m:r>
                                </m:e>
                                <m:sub>
                                  <m:r>
                                    <a:rPr lang="cs-CZ" i="1">
                                      <a:latin typeface="Cambria Math" panose="02040503050406030204" pitchFamily="18" charset="0"/>
                                      <a:ea typeface="MS Mincho" panose="02020609040205080304" pitchFamily="49" charset="-128"/>
                                      <a:cs typeface="Times New Roman" panose="02020603050405020304" pitchFamily="18" charset="0"/>
                                    </a:rPr>
                                    <m:t>22</m:t>
                                  </m:r>
                                </m:sub>
                              </m:sSub>
                            </m:e>
                          </m:mr>
                        </m:m>
                      </m:e>
                    </m:d>
                  </m:oMath>
                </a14:m>
                <a:endParaRPr lang="cs-CZ" dirty="0"/>
              </a:p>
            </p:txBody>
          </p:sp>
        </mc:Choice>
        <mc:Fallback xmlns="">
          <p:sp>
            <p:nvSpPr>
              <p:cNvPr id="18" name="Obdélník 17"/>
              <p:cNvSpPr>
                <a:spLocks noRot="1" noChangeAspect="1" noMove="1" noResize="1" noEditPoints="1" noAdjustHandles="1" noChangeArrowheads="1" noChangeShapeType="1" noTextEdit="1"/>
              </p:cNvSpPr>
              <p:nvPr/>
            </p:nvSpPr>
            <p:spPr>
              <a:xfrm>
                <a:off x="4734788" y="5173940"/>
                <a:ext cx="7902624" cy="627416"/>
              </a:xfrm>
              <a:prstGeom prst="rect">
                <a:avLst/>
              </a:prstGeom>
              <a:blipFill>
                <a:blip r:embed="rId6"/>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1263865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EEA7BC2-A9A3-C78A-01F1-972AC7C9F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6582" y="0"/>
            <a:ext cx="5578835" cy="6858000"/>
          </a:xfrm>
          <a:prstGeom prst="rect">
            <a:avLst/>
          </a:prstGeom>
        </p:spPr>
      </p:pic>
    </p:spTree>
    <p:extLst>
      <p:ext uri="{BB962C8B-B14F-4D97-AF65-F5344CB8AC3E}">
        <p14:creationId xmlns:p14="http://schemas.microsoft.com/office/powerpoint/2010/main" val="1446406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930699" y="238556"/>
            <a:ext cx="1611403" cy="369332"/>
          </a:xfrm>
          <a:prstGeom prst="rect">
            <a:avLst/>
          </a:prstGeom>
          <a:noFill/>
        </p:spPr>
        <p:txBody>
          <a:bodyPr wrap="none" rtlCol="0">
            <a:spAutoFit/>
          </a:bodyPr>
          <a:lstStyle/>
          <a:p>
            <a:r>
              <a:rPr lang="en-US" dirty="0"/>
              <a:t>Mare Orientale</a:t>
            </a:r>
            <a:endParaRPr lang="cs-CZ"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048" y="238556"/>
            <a:ext cx="6264696" cy="6594023"/>
          </a:xfrm>
          <a:prstGeom prst="rect">
            <a:avLst/>
          </a:prstGeom>
        </p:spPr>
      </p:pic>
      <p:sp>
        <p:nvSpPr>
          <p:cNvPr id="3" name="TextovéPole 2">
            <a:extLst>
              <a:ext uri="{FF2B5EF4-FFF2-40B4-BE49-F238E27FC236}">
                <a16:creationId xmlns:a16="http://schemas.microsoft.com/office/drawing/2014/main" id="{DD758EF8-089A-8FC4-3096-2F7865AC49ED}"/>
              </a:ext>
            </a:extLst>
          </p:cNvPr>
          <p:cNvSpPr txBox="1"/>
          <p:nvPr/>
        </p:nvSpPr>
        <p:spPr>
          <a:xfrm>
            <a:off x="9199746" y="1742588"/>
            <a:ext cx="2839853" cy="3724096"/>
          </a:xfrm>
          <a:prstGeom prst="rect">
            <a:avLst/>
          </a:prstGeom>
          <a:noFill/>
        </p:spPr>
        <p:txBody>
          <a:bodyPr wrap="square" rtlCol="0">
            <a:spAutoFit/>
          </a:bodyP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virtual deformations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example  </a:t>
            </a:r>
            <a:r>
              <a:rPr lang="en-US" sz="2400" i="1" dirty="0" err="1">
                <a:latin typeface="Times New Roman" panose="02020603050405020304" pitchFamily="18" charset="0"/>
                <a:cs typeface="Times New Roman" panose="02020603050405020304" pitchFamily="18" charset="0"/>
              </a:rPr>
              <a:t>vd</a:t>
            </a:r>
            <a:endParaRPr lang="en-US" sz="2400" i="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dilatation in red</a:t>
            </a:r>
          </a:p>
          <a:p>
            <a:r>
              <a:rPr lang="en-US" sz="2000" dirty="0">
                <a:latin typeface="Times New Roman" panose="02020603050405020304" pitchFamily="18" charset="0"/>
                <a:cs typeface="Times New Roman" panose="02020603050405020304" pitchFamily="18" charset="0"/>
              </a:rPr>
              <a:t>compression in blue</a:t>
            </a: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0797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p:nvPr/>
        </p:nvPicPr>
        <p:blipFill>
          <a:blip r:embed="rId2" cstate="print">
            <a:extLst>
              <a:ext uri="{28A0092B-C50C-407E-A947-70E740481C1C}">
                <a14:useLocalDpi xmlns:a14="http://schemas.microsoft.com/office/drawing/2010/main" val="0"/>
              </a:ext>
            </a:extLst>
          </a:blip>
          <a:stretch>
            <a:fillRect/>
          </a:stretch>
        </p:blipFill>
        <p:spPr>
          <a:xfrm>
            <a:off x="3247048" y="799544"/>
            <a:ext cx="5321374" cy="3515196"/>
          </a:xfrm>
          <a:prstGeom prst="rect">
            <a:avLst/>
          </a:prstGeom>
        </p:spPr>
      </p:pic>
      <p:sp>
        <p:nvSpPr>
          <p:cNvPr id="4" name="TextovéPole 3"/>
          <p:cNvSpPr txBox="1"/>
          <p:nvPr/>
        </p:nvSpPr>
        <p:spPr>
          <a:xfrm>
            <a:off x="1469993" y="4554226"/>
            <a:ext cx="9855200" cy="1938992"/>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An example of decrease of the values of the gravity aspects of a spherical model of gravitational potential with increasing distance (depth) from their source (density anomaly, causative body).</a:t>
            </a:r>
            <a:r>
              <a:rPr lang="en-GB" sz="2000" dirty="0">
                <a:latin typeface="Times New Roman" panose="02020603050405020304" pitchFamily="18" charset="0"/>
                <a:cs typeface="Times New Roman" panose="02020603050405020304" pitchFamily="18" charset="0"/>
              </a:rPr>
              <a:t> </a:t>
            </a:r>
          </a:p>
          <a:p>
            <a:r>
              <a:rPr lang="en-GB" sz="2000" dirty="0">
                <a:latin typeface="Times New Roman" panose="02020603050405020304" pitchFamily="18" charset="0"/>
                <a:cs typeface="Times New Roman" panose="02020603050405020304" pitchFamily="18" charset="0"/>
              </a:rPr>
              <a:t>On the </a:t>
            </a:r>
            <a:r>
              <a:rPr lang="en-GB" sz="2000" i="1" dirty="0">
                <a:latin typeface="Times New Roman" panose="02020603050405020304" pitchFamily="18" charset="0"/>
                <a:cs typeface="Times New Roman" panose="02020603050405020304" pitchFamily="18" charset="0"/>
              </a:rPr>
              <a:t>x</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axis,there</a:t>
            </a:r>
            <a:r>
              <a:rPr lang="en-GB" sz="2000" dirty="0">
                <a:latin typeface="Times New Roman" panose="02020603050405020304" pitchFamily="18" charset="0"/>
                <a:cs typeface="Times New Roman" panose="02020603050405020304" pitchFamily="18" charset="0"/>
              </a:rPr>
              <a:t> are depths in kilometres, on the </a:t>
            </a:r>
            <a:r>
              <a:rPr lang="en-GB" sz="2000" i="1" dirty="0">
                <a:latin typeface="Times New Roman" panose="02020603050405020304" pitchFamily="18" charset="0"/>
                <a:cs typeface="Times New Roman" panose="02020603050405020304" pitchFamily="18" charset="0"/>
              </a:rPr>
              <a:t>y</a:t>
            </a:r>
            <a:r>
              <a:rPr lang="en-GB" sz="2000" dirty="0">
                <a:latin typeface="Times New Roman" panose="02020603050405020304" pitchFamily="18" charset="0"/>
                <a:cs typeface="Times New Roman" panose="02020603050405020304" pitchFamily="18" charset="0"/>
              </a:rPr>
              <a:t> axis, there is an arbitrary quantity </a:t>
            </a:r>
          </a:p>
          <a:p>
            <a:r>
              <a:rPr lang="en-GB" sz="2000" dirty="0">
                <a:latin typeface="Times New Roman" panose="02020603050405020304" pitchFamily="18" charset="0"/>
                <a:cs typeface="Times New Roman" panose="02020603050405020304" pitchFamily="18" charset="0"/>
              </a:rPr>
              <a:t>(for a simple </a:t>
            </a:r>
            <a:r>
              <a:rPr lang="en-GB" sz="2000" dirty="0" err="1">
                <a:latin typeface="Times New Roman" panose="02020603050405020304" pitchFamily="18" charset="0"/>
                <a:cs typeface="Times New Roman" panose="02020603050405020304" pitchFamily="18" charset="0"/>
              </a:rPr>
              <a:t>intercomparison</a:t>
            </a:r>
            <a:r>
              <a:rPr lang="en-GB" sz="2000" dirty="0">
                <a:latin typeface="Times New Roman" panose="02020603050405020304" pitchFamily="18" charset="0"/>
                <a:cs typeface="Times New Roman" panose="02020603050405020304" pitchFamily="18" charset="0"/>
              </a:rPr>
              <a:t>). This is an illustrative case for a </a:t>
            </a:r>
            <a:r>
              <a:rPr lang="en-GB" sz="2000" b="1" dirty="0">
                <a:latin typeface="Times New Roman" panose="02020603050405020304" pitchFamily="18" charset="0"/>
                <a:cs typeface="Times New Roman" panose="02020603050405020304" pitchFamily="18" charset="0"/>
              </a:rPr>
              <a:t>mass point </a:t>
            </a:r>
            <a:r>
              <a:rPr lang="en-GB" sz="2000" dirty="0">
                <a:latin typeface="Times New Roman" panose="02020603050405020304" pitchFamily="18" charset="0"/>
                <a:cs typeface="Times New Roman" panose="02020603050405020304" pitchFamily="18" charset="0"/>
              </a:rPr>
              <a:t>with randomly selected value of </a:t>
            </a:r>
            <a:r>
              <a:rPr lang="en-GB" sz="2000" i="1" dirty="0">
                <a:latin typeface="Times New Roman" panose="02020603050405020304" pitchFamily="18" charset="0"/>
                <a:cs typeface="Times New Roman" panose="02020603050405020304" pitchFamily="18" charset="0"/>
              </a:rPr>
              <a:t>GM </a:t>
            </a:r>
            <a:r>
              <a:rPr lang="en-GB" sz="2000" dirty="0">
                <a:latin typeface="Times New Roman" panose="02020603050405020304" pitchFamily="18" charset="0"/>
                <a:cs typeface="Times New Roman" panose="02020603050405020304" pitchFamily="18" charset="0"/>
              </a:rPr>
              <a:t>(here </a:t>
            </a:r>
            <a:r>
              <a:rPr lang="en-GB" sz="2000" i="1" dirty="0">
                <a:latin typeface="Times New Roman" panose="02020603050405020304" pitchFamily="18" charset="0"/>
                <a:cs typeface="Times New Roman" panose="02020603050405020304" pitchFamily="18" charset="0"/>
              </a:rPr>
              <a:t>Gm</a:t>
            </a:r>
            <a:r>
              <a:rPr lang="en-GB" sz="2000" dirty="0">
                <a:latin typeface="Times New Roman" panose="02020603050405020304" pitchFamily="18" charset="0"/>
                <a:cs typeface="Times New Roman" panose="02020603050405020304" pitchFamily="18" charset="0"/>
              </a:rPr>
              <a:t>, representing a spherical ground density anomaly).</a:t>
            </a: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1191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ovéPole 1">
                <a:extLst>
                  <a:ext uri="{FF2B5EF4-FFF2-40B4-BE49-F238E27FC236}">
                    <a16:creationId xmlns:a16="http://schemas.microsoft.com/office/drawing/2014/main" id="{84E56E3E-6F99-35FB-D988-DE3CAD58D2E4}"/>
                  </a:ext>
                </a:extLst>
              </p:cNvPr>
              <p:cNvSpPr txBox="1"/>
              <p:nvPr/>
            </p:nvSpPr>
            <p:spPr>
              <a:xfrm>
                <a:off x="2207568" y="764704"/>
                <a:ext cx="9896940" cy="5537926"/>
              </a:xfrm>
              <a:prstGeom prst="rect">
                <a:avLst/>
              </a:prstGeom>
              <a:noFill/>
            </p:spPr>
            <p:txBody>
              <a:bodyPr wrap="none" rtlCol="0">
                <a:spAutoFit/>
              </a:bodyPr>
              <a:lstStyle/>
              <a:p>
                <a:pPr lvl="1" algn="just">
                  <a:spcAft>
                    <a:spcPts val="595"/>
                  </a:spcAft>
                </a:pPr>
                <a:r>
                  <a:rPr lang="en-US" b="1" dirty="0">
                    <a:latin typeface="Times New Roman" panose="02020603050405020304" pitchFamily="18" charset="0"/>
                    <a:ea typeface="Calibri" panose="020F0502020204030204" pitchFamily="34" charset="0"/>
                    <a:cs typeface="Times New Roman" panose="02020603050405020304" pitchFamily="18" charset="0"/>
                  </a:rPr>
                  <a:t>                      The strike angles among other gravity aspects</a:t>
                </a:r>
                <a:endParaRPr lang="cs-CZ"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spcAft>
                    <a:spcPts val="595"/>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cs-CZ"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The </a:t>
                </a:r>
                <a:r>
                  <a:rPr lang="en-US" i="1" dirty="0">
                    <a:latin typeface="Times New Roman" panose="02020603050405020304" pitchFamily="18" charset="0"/>
                    <a:ea typeface="Calibri" panose="020F0502020204030204" pitchFamily="34" charset="0"/>
                    <a:cs typeface="Times New Roman" panose="02020603050405020304" pitchFamily="18" charset="0"/>
                  </a:rPr>
                  <a:t>strike angles</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i="1" dirty="0">
                    <a:latin typeface="Times New Roman" panose="02020603050405020304" pitchFamily="18" charset="0"/>
                    <a:ea typeface="Calibri" panose="020F0502020204030204" pitchFamily="34" charset="0"/>
                    <a:cs typeface="Times New Roman" panose="02020603050405020304" pitchFamily="18" charset="0"/>
                  </a:rPr>
                  <a:t>θ</a:t>
                </a:r>
                <a:r>
                  <a:rPr lang="en-US" dirty="0">
                    <a:latin typeface="Times New Roman" panose="02020603050405020304" pitchFamily="18" charset="0"/>
                    <a:ea typeface="Calibri" panose="020F0502020204030204" pitchFamily="34" charset="0"/>
                    <a:cs typeface="Times New Roman" panose="02020603050405020304" pitchFamily="18" charset="0"/>
                  </a:rPr>
                  <a:t>  [deg]</a:t>
                </a:r>
              </a:p>
              <a:p>
                <a:pPr algn="just">
                  <a:lnSpc>
                    <a:spcPct val="150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(strike directions) are defined as follows (Pedersen and Rasmussen 1990):</a:t>
                </a:r>
                <a:endParaRPr lang="cs-CZ"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595"/>
                  </a:spcAf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unc>
                      <m:funcPr>
                        <m:ctrlPr>
                          <a:rPr lang="cs-CZ" sz="2000" b="1" i="1">
                            <a:latin typeface="Cambria Math" panose="02040503050406030204" pitchFamily="18" charset="0"/>
                            <a:ea typeface="Times New Roman" panose="02020603050405020304" pitchFamily="18" charset="0"/>
                          </a:rPr>
                        </m:ctrlPr>
                      </m:funcPr>
                      <m:fName>
                        <m:r>
                          <a:rPr lang="en-US" sz="2000" b="1" i="1">
                            <a:latin typeface="Cambria Math" panose="02040503050406030204" pitchFamily="18" charset="0"/>
                            <a:ea typeface="Times New Roman" panose="02020603050405020304" pitchFamily="18" charset="0"/>
                          </a:rPr>
                          <m:t>𝒕𝒂𝒏</m:t>
                        </m:r>
                      </m:fName>
                      <m:e>
                        <m:r>
                          <a:rPr lang="en-US" sz="2000" b="1" i="1">
                            <a:latin typeface="Cambria Math" panose="02040503050406030204" pitchFamily="18" charset="0"/>
                            <a:ea typeface="Times New Roman" panose="02020603050405020304" pitchFamily="18" charset="0"/>
                          </a:rPr>
                          <m:t>𝟐</m:t>
                        </m:r>
                        <m:sSub>
                          <m:sSubPr>
                            <m:ctrlPr>
                              <a:rPr lang="cs-CZ" sz="2000" b="1" i="1">
                                <a:latin typeface="Cambria Math" panose="02040503050406030204" pitchFamily="18" charset="0"/>
                                <a:ea typeface="Times New Roman" panose="02020603050405020304" pitchFamily="18" charset="0"/>
                              </a:rPr>
                            </m:ctrlPr>
                          </m:sSubPr>
                          <m:e>
                            <m:r>
                              <a:rPr lang="en-US" sz="2000" b="1" i="1">
                                <a:latin typeface="Cambria Math" panose="02040503050406030204" pitchFamily="18" charset="0"/>
                                <a:ea typeface="Times New Roman" panose="02020603050405020304" pitchFamily="18" charset="0"/>
                              </a:rPr>
                              <m:t>𝜽</m:t>
                            </m:r>
                          </m:e>
                          <m:sub/>
                        </m:sSub>
                      </m:e>
                    </m:func>
                    <m:r>
                      <a:rPr lang="en-US" sz="2000" b="1" i="1">
                        <a:latin typeface="Cambria Math" panose="02040503050406030204" pitchFamily="18" charset="0"/>
                        <a:ea typeface="Times New Roman" panose="02020603050405020304" pitchFamily="18" charset="0"/>
                      </a:rPr>
                      <m:t>=</m:t>
                    </m:r>
                    <m:r>
                      <a:rPr lang="en-US" sz="2000" b="1" i="1">
                        <a:latin typeface="Cambria Math" panose="02040503050406030204" pitchFamily="18" charset="0"/>
                        <a:ea typeface="Times New Roman" panose="02020603050405020304" pitchFamily="18" charset="0"/>
                      </a:rPr>
                      <m:t>𝟐</m:t>
                    </m:r>
                    <m:r>
                      <a:rPr lang="en-US" sz="2000" b="1" i="1">
                        <a:latin typeface="Cambria Math" panose="02040503050406030204" pitchFamily="18" charset="0"/>
                        <a:ea typeface="Times New Roman" panose="02020603050405020304" pitchFamily="18" charset="0"/>
                      </a:rPr>
                      <m:t> </m:t>
                    </m:r>
                    <m:f>
                      <m:fPr>
                        <m:ctrlPr>
                          <a:rPr lang="cs-CZ" sz="2000" b="1" i="1">
                            <a:latin typeface="Cambria Math" panose="02040503050406030204" pitchFamily="18" charset="0"/>
                            <a:ea typeface="Times New Roman" panose="02020603050405020304" pitchFamily="18" charset="0"/>
                          </a:rPr>
                        </m:ctrlPr>
                      </m:fPr>
                      <m:num>
                        <m:sSub>
                          <m:sSubPr>
                            <m:ctrlPr>
                              <a:rPr lang="cs-CZ" sz="2000" b="1" i="1">
                                <a:latin typeface="Cambria Math" panose="02040503050406030204" pitchFamily="18" charset="0"/>
                                <a:ea typeface="Times New Roman" panose="02020603050405020304" pitchFamily="18" charset="0"/>
                              </a:rPr>
                            </m:ctrlPr>
                          </m:sSub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𝒙𝒚</m:t>
                            </m:r>
                          </m:sub>
                        </m:sSub>
                        <m:d>
                          <m:dPr>
                            <m:ctrlPr>
                              <a:rPr lang="cs-CZ" sz="2000" b="1" i="1">
                                <a:latin typeface="Cambria Math" panose="02040503050406030204" pitchFamily="18" charset="0"/>
                                <a:ea typeface="Times New Roman" panose="02020603050405020304" pitchFamily="18" charset="0"/>
                              </a:rPr>
                            </m:ctrlPr>
                          </m:dPr>
                          <m:e>
                            <m:sSub>
                              <m:sSubPr>
                                <m:ctrlPr>
                                  <a:rPr lang="cs-CZ" sz="2000" b="1" i="1">
                                    <a:latin typeface="Cambria Math" panose="02040503050406030204" pitchFamily="18" charset="0"/>
                                    <a:ea typeface="Times New Roman" panose="02020603050405020304" pitchFamily="18" charset="0"/>
                                  </a:rPr>
                                </m:ctrlPr>
                              </m:sSub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𝒙𝒙</m:t>
                                </m:r>
                              </m:sub>
                            </m:sSub>
                            <m:r>
                              <a:rPr lang="en-US" sz="2000" b="1" i="1">
                                <a:latin typeface="Cambria Math" panose="02040503050406030204" pitchFamily="18" charset="0"/>
                                <a:ea typeface="Times New Roman" panose="02020603050405020304" pitchFamily="18" charset="0"/>
                              </a:rPr>
                              <m:t>+</m:t>
                            </m:r>
                            <m:sSub>
                              <m:sSubPr>
                                <m:ctrlPr>
                                  <a:rPr lang="cs-CZ" sz="2000" b="1" i="1">
                                    <a:latin typeface="Cambria Math" panose="02040503050406030204" pitchFamily="18" charset="0"/>
                                    <a:ea typeface="Times New Roman" panose="02020603050405020304" pitchFamily="18" charset="0"/>
                                  </a:rPr>
                                </m:ctrlPr>
                              </m:sSub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𝒚𝒚</m:t>
                                </m:r>
                              </m:sub>
                            </m:sSub>
                          </m:e>
                        </m:d>
                        <m:r>
                          <a:rPr lang="en-US" sz="2000" b="1" i="1">
                            <a:latin typeface="Cambria Math" panose="02040503050406030204" pitchFamily="18" charset="0"/>
                            <a:ea typeface="Times New Roman" panose="02020603050405020304" pitchFamily="18" charset="0"/>
                          </a:rPr>
                          <m:t>+</m:t>
                        </m:r>
                        <m:sSub>
                          <m:sSubPr>
                            <m:ctrlPr>
                              <a:rPr lang="cs-CZ" sz="2000" b="1" i="1">
                                <a:latin typeface="Cambria Math" panose="02040503050406030204" pitchFamily="18" charset="0"/>
                                <a:ea typeface="Times New Roman" panose="02020603050405020304" pitchFamily="18" charset="0"/>
                              </a:rPr>
                            </m:ctrlPr>
                          </m:sSub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𝒙𝒛</m:t>
                            </m:r>
                          </m:sub>
                        </m:sSub>
                        <m:sSub>
                          <m:sSubPr>
                            <m:ctrlPr>
                              <a:rPr lang="cs-CZ" sz="2000" b="1" i="1">
                                <a:latin typeface="Cambria Math" panose="02040503050406030204" pitchFamily="18" charset="0"/>
                                <a:ea typeface="Times New Roman" panose="02020603050405020304" pitchFamily="18" charset="0"/>
                              </a:rPr>
                            </m:ctrlPr>
                          </m:sSub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𝒚𝒛</m:t>
                            </m:r>
                          </m:sub>
                        </m:sSub>
                      </m:num>
                      <m:den>
                        <m:sSubSup>
                          <m:sSubSupPr>
                            <m:ctrlPr>
                              <a:rPr lang="cs-CZ" sz="2000" b="1" i="1">
                                <a:latin typeface="Cambria Math" panose="02040503050406030204" pitchFamily="18" charset="0"/>
                                <a:ea typeface="Times New Roman" panose="02020603050405020304" pitchFamily="18" charset="0"/>
                              </a:rPr>
                            </m:ctrlPr>
                          </m:sSubSup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𝒙𝒙</m:t>
                            </m:r>
                          </m:sub>
                          <m:sup>
                            <m:r>
                              <a:rPr lang="en-US" sz="2000" b="1" i="1">
                                <a:latin typeface="Cambria Math" panose="02040503050406030204" pitchFamily="18" charset="0"/>
                                <a:ea typeface="Times New Roman" panose="02020603050405020304" pitchFamily="18" charset="0"/>
                              </a:rPr>
                              <m:t>𝟐</m:t>
                            </m:r>
                          </m:sup>
                        </m:sSubSup>
                        <m:r>
                          <a:rPr lang="en-US" sz="2000" b="1" i="1">
                            <a:latin typeface="Cambria Math" panose="02040503050406030204" pitchFamily="18" charset="0"/>
                            <a:ea typeface="Times New Roman" panose="02020603050405020304" pitchFamily="18" charset="0"/>
                          </a:rPr>
                          <m:t>−</m:t>
                        </m:r>
                        <m:sSubSup>
                          <m:sSubSupPr>
                            <m:ctrlPr>
                              <a:rPr lang="cs-CZ" sz="2000" b="1" i="1">
                                <a:latin typeface="Cambria Math" panose="02040503050406030204" pitchFamily="18" charset="0"/>
                                <a:ea typeface="Times New Roman" panose="02020603050405020304" pitchFamily="18" charset="0"/>
                              </a:rPr>
                            </m:ctrlPr>
                          </m:sSubSup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𝒚𝒚</m:t>
                            </m:r>
                          </m:sub>
                          <m:sup>
                            <m:r>
                              <a:rPr lang="en-US" sz="2000" b="1" i="1">
                                <a:latin typeface="Cambria Math" panose="02040503050406030204" pitchFamily="18" charset="0"/>
                                <a:ea typeface="Times New Roman" panose="02020603050405020304" pitchFamily="18" charset="0"/>
                              </a:rPr>
                              <m:t>𝟐</m:t>
                            </m:r>
                          </m:sup>
                        </m:sSubSup>
                        <m:r>
                          <a:rPr lang="en-US" sz="2000" b="1" i="1">
                            <a:latin typeface="Cambria Math" panose="02040503050406030204" pitchFamily="18" charset="0"/>
                            <a:ea typeface="Times New Roman" panose="02020603050405020304" pitchFamily="18" charset="0"/>
                          </a:rPr>
                          <m:t>+</m:t>
                        </m:r>
                        <m:sSubSup>
                          <m:sSubSupPr>
                            <m:ctrlPr>
                              <a:rPr lang="cs-CZ" sz="2000" b="1" i="1">
                                <a:latin typeface="Cambria Math" panose="02040503050406030204" pitchFamily="18" charset="0"/>
                                <a:ea typeface="Times New Roman" panose="02020603050405020304" pitchFamily="18" charset="0"/>
                              </a:rPr>
                            </m:ctrlPr>
                          </m:sSubSup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𝒙𝒛</m:t>
                            </m:r>
                          </m:sub>
                          <m:sup>
                            <m:r>
                              <a:rPr lang="en-US" sz="2000" b="1" i="1">
                                <a:latin typeface="Cambria Math" panose="02040503050406030204" pitchFamily="18" charset="0"/>
                                <a:ea typeface="Times New Roman" panose="02020603050405020304" pitchFamily="18" charset="0"/>
                              </a:rPr>
                              <m:t>𝟐</m:t>
                            </m:r>
                          </m:sup>
                        </m:sSubSup>
                        <m:r>
                          <a:rPr lang="en-US" sz="2000" b="1" i="1">
                            <a:latin typeface="Cambria Math" panose="02040503050406030204" pitchFamily="18" charset="0"/>
                            <a:ea typeface="Times New Roman" panose="02020603050405020304" pitchFamily="18" charset="0"/>
                          </a:rPr>
                          <m:t>−</m:t>
                        </m:r>
                        <m:sSubSup>
                          <m:sSubSupPr>
                            <m:ctrlPr>
                              <a:rPr lang="cs-CZ" sz="2000" b="1" i="1">
                                <a:latin typeface="Cambria Math" panose="02040503050406030204" pitchFamily="18" charset="0"/>
                                <a:ea typeface="Times New Roman" panose="02020603050405020304" pitchFamily="18" charset="0"/>
                              </a:rPr>
                            </m:ctrlPr>
                          </m:sSubSup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𝒚𝒛</m:t>
                            </m:r>
                          </m:sub>
                          <m:sup>
                            <m:r>
                              <a:rPr lang="en-US" sz="2000" b="1" i="1">
                                <a:latin typeface="Cambria Math" panose="02040503050406030204" pitchFamily="18" charset="0"/>
                                <a:ea typeface="Times New Roman" panose="02020603050405020304" pitchFamily="18" charset="0"/>
                              </a:rPr>
                              <m:t>𝟐</m:t>
                            </m:r>
                          </m:sup>
                        </m:sSubSup>
                      </m:den>
                    </m:f>
                    <m:r>
                      <a:rPr lang="en-US" sz="2000" b="1" i="1">
                        <a:latin typeface="Cambria Math" panose="02040503050406030204" pitchFamily="18" charset="0"/>
                        <a:ea typeface="Times New Roman" panose="02020603050405020304" pitchFamily="18" charset="0"/>
                      </a:rPr>
                      <m:t>=</m:t>
                    </m:r>
                    <m:r>
                      <a:rPr lang="en-US" sz="2000" b="1" i="1">
                        <a:latin typeface="Cambria Math" panose="02040503050406030204" pitchFamily="18" charset="0"/>
                        <a:ea typeface="Times New Roman" panose="02020603050405020304" pitchFamily="18" charset="0"/>
                      </a:rPr>
                      <m:t>𝟐</m:t>
                    </m:r>
                    <m:f>
                      <m:fPr>
                        <m:ctrlPr>
                          <a:rPr lang="cs-CZ" sz="2000" b="1" i="1">
                            <a:latin typeface="Cambria Math" panose="02040503050406030204" pitchFamily="18" charset="0"/>
                            <a:ea typeface="Times New Roman" panose="02020603050405020304" pitchFamily="18" charset="0"/>
                          </a:rPr>
                        </m:ctrlPr>
                      </m:fPr>
                      <m:num>
                        <m:sSub>
                          <m:sSubPr>
                            <m:ctrlPr>
                              <a:rPr lang="cs-CZ" sz="2000" b="1" i="1">
                                <a:latin typeface="Cambria Math" panose="02040503050406030204" pitchFamily="18" charset="0"/>
                                <a:ea typeface="Times New Roman" panose="02020603050405020304" pitchFamily="18" charset="0"/>
                              </a:rPr>
                            </m:ctrlPr>
                          </m:sSubPr>
                          <m:e>
                            <m:r>
                              <a:rPr lang="en-US" sz="2000" b="1" i="1">
                                <a:latin typeface="Cambria Math" panose="02040503050406030204" pitchFamily="18" charset="0"/>
                                <a:ea typeface="Times New Roman" panose="02020603050405020304" pitchFamily="18" charset="0"/>
                              </a:rPr>
                              <m:t>−</m:t>
                            </m:r>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𝒙𝒚</m:t>
                            </m:r>
                          </m:sub>
                        </m:sSub>
                        <m:sSub>
                          <m:sSubPr>
                            <m:ctrlPr>
                              <a:rPr lang="cs-CZ" sz="2000" b="1" i="1">
                                <a:latin typeface="Cambria Math" panose="02040503050406030204" pitchFamily="18" charset="0"/>
                                <a:ea typeface="Times New Roman" panose="02020603050405020304" pitchFamily="18" charset="0"/>
                              </a:rPr>
                            </m:ctrlPr>
                          </m:sSub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𝒛𝒛</m:t>
                            </m:r>
                          </m:sub>
                        </m:sSub>
                        <m:r>
                          <a:rPr lang="en-US" sz="2000" b="1" i="1">
                            <a:latin typeface="Cambria Math" panose="02040503050406030204" pitchFamily="18" charset="0"/>
                            <a:ea typeface="Times New Roman" panose="02020603050405020304" pitchFamily="18" charset="0"/>
                          </a:rPr>
                          <m:t>+</m:t>
                        </m:r>
                        <m:sSub>
                          <m:sSubPr>
                            <m:ctrlPr>
                              <a:rPr lang="cs-CZ" sz="2000" b="1" i="1">
                                <a:latin typeface="Cambria Math" panose="02040503050406030204" pitchFamily="18" charset="0"/>
                                <a:ea typeface="Times New Roman" panose="02020603050405020304" pitchFamily="18" charset="0"/>
                              </a:rPr>
                            </m:ctrlPr>
                          </m:sSub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𝒙𝒛</m:t>
                            </m:r>
                          </m:sub>
                        </m:sSub>
                        <m:sSub>
                          <m:sSubPr>
                            <m:ctrlPr>
                              <a:rPr lang="cs-CZ" sz="2000" b="1" i="1">
                                <a:latin typeface="Cambria Math" panose="02040503050406030204" pitchFamily="18" charset="0"/>
                                <a:ea typeface="Times New Roman" panose="02020603050405020304" pitchFamily="18" charset="0"/>
                              </a:rPr>
                            </m:ctrlPr>
                          </m:sSub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𝒚𝒛</m:t>
                            </m:r>
                          </m:sub>
                        </m:sSub>
                      </m:num>
                      <m:den>
                        <m:sSubSup>
                          <m:sSubSupPr>
                            <m:ctrlPr>
                              <a:rPr lang="cs-CZ" sz="2000" b="1" i="1">
                                <a:latin typeface="Cambria Math" panose="02040503050406030204" pitchFamily="18" charset="0"/>
                                <a:ea typeface="Times New Roman" panose="02020603050405020304" pitchFamily="18" charset="0"/>
                              </a:rPr>
                            </m:ctrlPr>
                          </m:sSubSup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𝒙𝒛</m:t>
                            </m:r>
                          </m:sub>
                          <m:sup>
                            <m:r>
                              <a:rPr lang="en-US" sz="2000" b="1" i="1">
                                <a:latin typeface="Cambria Math" panose="02040503050406030204" pitchFamily="18" charset="0"/>
                                <a:ea typeface="Times New Roman" panose="02020603050405020304" pitchFamily="18" charset="0"/>
                              </a:rPr>
                              <m:t>𝟐</m:t>
                            </m:r>
                          </m:sup>
                        </m:sSubSup>
                        <m:r>
                          <a:rPr lang="en-US" sz="2000" b="1" i="1">
                            <a:latin typeface="Cambria Math" panose="02040503050406030204" pitchFamily="18" charset="0"/>
                            <a:ea typeface="Times New Roman" panose="02020603050405020304" pitchFamily="18" charset="0"/>
                          </a:rPr>
                          <m:t>−</m:t>
                        </m:r>
                        <m:sSubSup>
                          <m:sSubSupPr>
                            <m:ctrlPr>
                              <a:rPr lang="cs-CZ" sz="2000" b="1" i="1">
                                <a:latin typeface="Cambria Math" panose="02040503050406030204" pitchFamily="18" charset="0"/>
                                <a:ea typeface="Times New Roman" panose="02020603050405020304" pitchFamily="18" charset="0"/>
                              </a:rPr>
                            </m:ctrlPr>
                          </m:sSubSup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𝒚𝒛</m:t>
                            </m:r>
                          </m:sub>
                          <m:sup>
                            <m:r>
                              <a:rPr lang="en-US" sz="2000" b="1" i="1">
                                <a:latin typeface="Cambria Math" panose="02040503050406030204" pitchFamily="18" charset="0"/>
                                <a:ea typeface="Times New Roman" panose="02020603050405020304" pitchFamily="18" charset="0"/>
                              </a:rPr>
                              <m:t>𝟐</m:t>
                            </m:r>
                          </m:sup>
                        </m:sSubSup>
                        <m:r>
                          <a:rPr lang="en-US" sz="2000" b="1" i="1">
                            <a:latin typeface="Cambria Math" panose="02040503050406030204" pitchFamily="18" charset="0"/>
                            <a:ea typeface="Times New Roman" panose="02020603050405020304" pitchFamily="18" charset="0"/>
                          </a:rPr>
                          <m:t>+</m:t>
                        </m:r>
                        <m:sSubSup>
                          <m:sSubSupPr>
                            <m:ctrlPr>
                              <a:rPr lang="cs-CZ" sz="2000" b="1" i="1">
                                <a:latin typeface="Cambria Math" panose="02040503050406030204" pitchFamily="18" charset="0"/>
                                <a:ea typeface="Times New Roman" panose="02020603050405020304" pitchFamily="18" charset="0"/>
                              </a:rPr>
                            </m:ctrlPr>
                          </m:sSubSupPr>
                          <m:e>
                            <m:sSubSup>
                              <m:sSubSupPr>
                                <m:ctrlPr>
                                  <a:rPr lang="cs-CZ" sz="2000" b="1" i="1">
                                    <a:latin typeface="Cambria Math" panose="02040503050406030204" pitchFamily="18" charset="0"/>
                                    <a:ea typeface="Times New Roman" panose="02020603050405020304" pitchFamily="18" charset="0"/>
                                  </a:rPr>
                                </m:ctrlPr>
                              </m:sSubSupPr>
                              <m:e>
                                <m:r>
                                  <a:rPr lang="en-US" sz="2000" b="1" i="1">
                                    <a:latin typeface="Cambria Math" panose="02040503050406030204" pitchFamily="18" charset="0"/>
                                    <a:ea typeface="Times New Roman" panose="02020603050405020304" pitchFamily="18" charset="0"/>
                                  </a:rPr>
                                  <m:t> </m:t>
                                </m:r>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𝒛𝒛</m:t>
                                </m:r>
                              </m:sub>
                              <m:sup/>
                            </m:sSubSup>
                            <m:r>
                              <a:rPr lang="en-US" sz="2000" b="1">
                                <a:latin typeface="Cambria Math" panose="02040503050406030204" pitchFamily="18" charset="0"/>
                                <a:ea typeface="Times New Roman" panose="02020603050405020304" pitchFamily="18" charset="0"/>
                              </a:rPr>
                              <m:t>(</m:t>
                            </m:r>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𝒙𝒙</m:t>
                            </m:r>
                          </m:sub>
                          <m:sup/>
                        </m:sSubSup>
                        <m:r>
                          <a:rPr lang="en-US" sz="2000" b="1" i="1">
                            <a:latin typeface="Cambria Math" panose="02040503050406030204" pitchFamily="18" charset="0"/>
                            <a:ea typeface="Times New Roman" panose="02020603050405020304" pitchFamily="18" charset="0"/>
                          </a:rPr>
                          <m:t>−</m:t>
                        </m:r>
                        <m:sSubSup>
                          <m:sSubSupPr>
                            <m:ctrlPr>
                              <a:rPr lang="cs-CZ" sz="2000" b="1" i="1">
                                <a:latin typeface="Cambria Math" panose="02040503050406030204" pitchFamily="18" charset="0"/>
                                <a:ea typeface="Times New Roman" panose="02020603050405020304" pitchFamily="18" charset="0"/>
                              </a:rPr>
                            </m:ctrlPr>
                          </m:sSubSupPr>
                          <m:e>
                            <m:r>
                              <a:rPr lang="en-US" sz="2000" b="1" i="1">
                                <a:latin typeface="Cambria Math" panose="02040503050406030204" pitchFamily="18" charset="0"/>
                                <a:ea typeface="Times New Roman" panose="02020603050405020304" pitchFamily="18" charset="0"/>
                              </a:rPr>
                              <m:t>𝑻</m:t>
                            </m:r>
                          </m:e>
                          <m:sub>
                            <m:r>
                              <a:rPr lang="en-US" sz="2000" b="1" i="1">
                                <a:latin typeface="Cambria Math" panose="02040503050406030204" pitchFamily="18" charset="0"/>
                                <a:ea typeface="Times New Roman" panose="02020603050405020304" pitchFamily="18" charset="0"/>
                              </a:rPr>
                              <m:t>𝒚𝒚</m:t>
                            </m:r>
                          </m:sub>
                          <m:sup/>
                        </m:sSubSup>
                        <m:r>
                          <a:rPr lang="en-US" sz="2000" b="1" i="1">
                            <a:latin typeface="Cambria Math" panose="02040503050406030204" pitchFamily="18" charset="0"/>
                            <a:ea typeface="Times New Roman" panose="02020603050405020304" pitchFamily="18" charset="0"/>
                          </a:rPr>
                          <m:t>)</m:t>
                        </m:r>
                      </m:den>
                    </m:f>
                  </m:oMath>
                </a14:m>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cs-CZ" sz="20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595"/>
                  </a:spcAft>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595"/>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ambiguous within a multiple of π/2; </a:t>
                </a:r>
                <a:endParaRPr lang="cs-CZ"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595"/>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where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a:t>
                </a:r>
                <a:r>
                  <a:rPr lang="en-US" i="1" baseline="-25000" dirty="0" err="1">
                    <a:latin typeface="Times New Roman" panose="02020603050405020304" pitchFamily="18" charset="0"/>
                    <a:ea typeface="Times New Roman" panose="02020603050405020304" pitchFamily="18" charset="0"/>
                    <a:cs typeface="Times New Roman" panose="02020603050405020304" pitchFamily="18" charset="0"/>
                  </a:rPr>
                  <a:t>ij</a:t>
                </a:r>
                <a:r>
                  <a:rPr lang="en-US" dirty="0">
                    <a:latin typeface="Times New Roman" panose="02020603050405020304" pitchFamily="18" charset="0"/>
                    <a:ea typeface="Times New Roman" panose="02020603050405020304" pitchFamily="18" charset="0"/>
                    <a:cs typeface="Times New Roman" panose="02020603050405020304" pitchFamily="18" charset="0"/>
                  </a:rPr>
                  <a:t> are the components of the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Marussi</a:t>
                </a:r>
                <a:r>
                  <a:rPr lang="en-US" i="1" dirty="0">
                    <a:latin typeface="Times New Roman" panose="02020603050405020304" pitchFamily="18" charset="0"/>
                    <a:ea typeface="Times New Roman" panose="02020603050405020304" pitchFamily="18" charset="0"/>
                    <a:cs typeface="Times New Roman" panose="02020603050405020304" pitchFamily="18" charset="0"/>
                  </a:rPr>
                  <a:t> tensor </a:t>
                </a:r>
                <a:r>
                  <a:rPr lang="en-US" b="1" dirty="0">
                    <a:latin typeface="Times New Roman" panose="02020603050405020304" pitchFamily="18" charset="0"/>
                    <a:ea typeface="Times New Roman" panose="02020603050405020304" pitchFamily="18" charset="0"/>
                    <a:cs typeface="Times New Roman" panose="02020603050405020304" pitchFamily="18" charset="0"/>
                  </a:rPr>
                  <a:t>Γ </a:t>
                </a:r>
                <a:r>
                  <a:rPr lang="en-US" dirty="0">
                    <a:latin typeface="Times New Roman" panose="02020603050405020304" pitchFamily="18" charset="0"/>
                    <a:ea typeface="Times New Roman" panose="02020603050405020304" pitchFamily="18" charset="0"/>
                    <a:cs typeface="Times New Roman" panose="02020603050405020304" pitchFamily="18" charset="0"/>
                  </a:rPr>
                  <a:t>(i.e. the </a:t>
                </a:r>
                <a:r>
                  <a:rPr lang="en-US" i="1" dirty="0">
                    <a:latin typeface="Times New Roman" panose="02020603050405020304" pitchFamily="18" charset="0"/>
                    <a:ea typeface="Times New Roman" panose="02020603050405020304" pitchFamily="18" charset="0"/>
                    <a:cs typeface="Times New Roman" panose="02020603050405020304" pitchFamily="18" charset="0"/>
                  </a:rPr>
                  <a:t>tensor of </a:t>
                </a:r>
              </a:p>
              <a:p>
                <a:pPr algn="just">
                  <a:lnSpc>
                    <a:spcPct val="150000"/>
                  </a:lnSpc>
                  <a:spcAft>
                    <a:spcPts val="595"/>
                  </a:spcAft>
                </a:pPr>
                <a:r>
                  <a:rPr lang="en-US" i="1" dirty="0">
                    <a:latin typeface="Times New Roman" panose="02020603050405020304" pitchFamily="18" charset="0"/>
                    <a:ea typeface="Times New Roman" panose="02020603050405020304" pitchFamily="18" charset="0"/>
                    <a:cs typeface="Times New Roman" panose="02020603050405020304" pitchFamily="18" charset="0"/>
                  </a:rPr>
                  <a:t>the gravity gradients or second derivatives of the disturbing potential</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Aft>
                    <a:spcPts val="595"/>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These are non-linear combinations of</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the harmonic geopotential coefficients. </a:t>
                </a:r>
                <a:endParaRPr lang="cs-CZ" dirty="0">
                  <a:latin typeface="Times New Roman" panose="02020603050405020304" pitchFamily="18" charset="0"/>
                  <a:ea typeface="Times New Roman" panose="02020603050405020304" pitchFamily="18" charset="0"/>
                  <a:cs typeface="Times New Roman" panose="02020603050405020304" pitchFamily="18" charset="0"/>
                </a:endParaRPr>
              </a:p>
              <a:p>
                <a:endParaRPr lang="cs-CZ" dirty="0"/>
              </a:p>
            </p:txBody>
          </p:sp>
        </mc:Choice>
        <mc:Fallback xmlns="">
          <p:sp>
            <p:nvSpPr>
              <p:cNvPr id="2" name="TextovéPole 1">
                <a:extLst>
                  <a:ext uri="{FF2B5EF4-FFF2-40B4-BE49-F238E27FC236}">
                    <a16:creationId xmlns:a16="http://schemas.microsoft.com/office/drawing/2014/main" id="{84E56E3E-6F99-35FB-D988-DE3CAD58D2E4}"/>
                  </a:ext>
                </a:extLst>
              </p:cNvPr>
              <p:cNvSpPr txBox="1">
                <a:spLocks noRot="1" noChangeAspect="1" noMove="1" noResize="1" noEditPoints="1" noAdjustHandles="1" noChangeArrowheads="1" noChangeShapeType="1" noTextEdit="1"/>
              </p:cNvSpPr>
              <p:nvPr/>
            </p:nvSpPr>
            <p:spPr>
              <a:xfrm>
                <a:off x="2207568" y="764704"/>
                <a:ext cx="9896940" cy="5537926"/>
              </a:xfrm>
              <a:prstGeom prst="rect">
                <a:avLst/>
              </a:prstGeom>
              <a:blipFill>
                <a:blip r:embed="rId2"/>
                <a:stretch>
                  <a:fillRect l="-493" t="-550"/>
                </a:stretch>
              </a:blipFill>
            </p:spPr>
            <p:txBody>
              <a:bodyPr/>
              <a:lstStyle/>
              <a:p>
                <a:r>
                  <a:rPr lang="cs-CZ">
                    <a:noFill/>
                  </a:rPr>
                  <a:t> </a:t>
                </a:r>
              </a:p>
            </p:txBody>
          </p:sp>
        </mc:Fallback>
      </mc:AlternateContent>
    </p:spTree>
    <p:extLst>
      <p:ext uri="{BB962C8B-B14F-4D97-AF65-F5344CB8AC3E}">
        <p14:creationId xmlns:p14="http://schemas.microsoft.com/office/powerpoint/2010/main" val="723646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20718" y="188641"/>
            <a:ext cx="10489324" cy="7909858"/>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The combed strike angle </a:t>
            </a:r>
          </a:p>
          <a:p>
            <a:r>
              <a:rPr lang="en-US" sz="2000" i="1" dirty="0">
                <a:latin typeface="Times New Roman" panose="02020603050405020304" pitchFamily="18" charset="0"/>
                <a:cs typeface="Times New Roman" panose="02020603050405020304" pitchFamily="18" charset="0"/>
              </a:rPr>
              <a:t>Strike angles aligned. Being combed, the strike angle indicates existence of  impact craters, or </a:t>
            </a:r>
            <a:r>
              <a:rPr lang="cs-CZ" sz="2000" i="1" dirty="0" err="1">
                <a:latin typeface="Times New Roman" panose="02020603050405020304" pitchFamily="18" charset="0"/>
                <a:cs typeface="Times New Roman" panose="02020603050405020304" pitchFamily="18" charset="0"/>
              </a:rPr>
              <a:t>task</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deposits</a:t>
            </a:r>
            <a:r>
              <a:rPr lang="en-US" sz="2000" i="1" dirty="0">
                <a:latin typeface="Times New Roman" panose="02020603050405020304" pitchFamily="18" charset="0"/>
                <a:cs typeface="Times New Roman" panose="02020603050405020304" pitchFamily="18" charset="0"/>
              </a:rPr>
              <a:t>, but yields no proof of them; the indication is not unambiguous as for </a:t>
            </a:r>
            <a:r>
              <a:rPr lang="en-US" sz="2000" i="1" dirty="0" err="1">
                <a:latin typeface="Times New Roman" panose="02020603050405020304" pitchFamily="18" charset="0"/>
                <a:cs typeface="Times New Roman" panose="02020603050405020304" pitchFamily="18" charset="0"/>
              </a:rPr>
              <a:t>oil&amp;gas</a:t>
            </a:r>
            <a:r>
              <a:rPr lang="en-US" sz="2000" i="1" dirty="0">
                <a:latin typeface="Times New Roman" panose="02020603050405020304" pitchFamily="18" charset="0"/>
                <a:cs typeface="Times New Roman" panose="02020603050405020304" pitchFamily="18" charset="0"/>
              </a:rPr>
              <a:t>, it may indicate water, ground water, wadi, deep valley, trench, may be also coal; further information needed (topography, geology,…) for specific decision…</a:t>
            </a:r>
          </a:p>
          <a:p>
            <a:endParaRPr lang="en-US" sz="2400" b="1" i="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combed strike angles in the studied area,                                  disheveled strike angles in the studied area  =        one way oriented strike angles                                                   =  strike angles are in diverse directions       </a:t>
            </a:r>
          </a:p>
          <a:p>
            <a:r>
              <a:rPr lang="en-US" b="1"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             comb factor   →  1                                                             </a:t>
            </a:r>
            <a:r>
              <a:rPr lang="en-US" b="1" dirty="0" err="1">
                <a:latin typeface="Times New Roman" panose="02020603050405020304" pitchFamily="18" charset="0"/>
                <a:cs typeface="Times New Roman" panose="02020603050405020304" pitchFamily="18" charset="0"/>
              </a:rPr>
              <a:t>comb_factor</a:t>
            </a:r>
            <a:r>
              <a:rPr lang="en-US" b="1" dirty="0">
                <a:latin typeface="Times New Roman" panose="02020603050405020304" pitchFamily="18" charset="0"/>
                <a:cs typeface="Times New Roman" panose="02020603050405020304" pitchFamily="18" charset="0"/>
              </a:rPr>
              <a:t>   →   0</a:t>
            </a:r>
          </a:p>
          <a:p>
            <a:endParaRPr lang="en-US" sz="1600" dirty="0">
              <a:solidFill>
                <a:srgbClr val="000000"/>
              </a:solidFill>
              <a:latin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cs typeface="Times New Roman" panose="02020603050405020304" pitchFamily="18" charset="0"/>
              </a:rPr>
              <a:t>For statistical use we defined the comb coefficient </a:t>
            </a:r>
            <a:r>
              <a:rPr lang="en-US" sz="1600" i="1" dirty="0">
                <a:solidFill>
                  <a:srgbClr val="000000"/>
                </a:solidFill>
                <a:latin typeface="Times New Roman" panose="02020603050405020304" pitchFamily="18" charset="0"/>
                <a:cs typeface="Times New Roman" panose="02020603050405020304" pitchFamily="18" charset="0"/>
              </a:rPr>
              <a:t>Comb </a:t>
            </a:r>
            <a:r>
              <a:rPr lang="en-US" sz="1600" dirty="0">
                <a:solidFill>
                  <a:srgbClr val="000000"/>
                </a:solidFill>
                <a:latin typeface="Times New Roman" panose="02020603050405020304" pitchFamily="18" charset="0"/>
                <a:cs typeface="Times New Roman" panose="02020603050405020304" pitchFamily="18" charset="0"/>
              </a:rPr>
              <a:t>as a relative value in the interval 〈0,1〉, where 0 means „not combed“ (totally disheveled, the vectors </a:t>
            </a:r>
            <a:r>
              <a:rPr lang="en-US" sz="1600" i="1" dirty="0">
                <a:solidFill>
                  <a:srgbClr val="000000"/>
                </a:solidFill>
                <a:latin typeface="Times New Roman" panose="02020603050405020304" pitchFamily="18" charset="0"/>
                <a:cs typeface="Times New Roman" panose="02020603050405020304" pitchFamily="18" charset="0"/>
              </a:rPr>
              <a:t>θ </a:t>
            </a:r>
            <a:r>
              <a:rPr lang="en-US" sz="1600" dirty="0">
                <a:solidFill>
                  <a:srgbClr val="000000"/>
                </a:solidFill>
                <a:latin typeface="Times New Roman" panose="02020603050405020304" pitchFamily="18" charset="0"/>
                <a:cs typeface="Times New Roman" panose="02020603050405020304" pitchFamily="18" charset="0"/>
              </a:rPr>
              <a:t>are in diverse directions) and </a:t>
            </a:r>
            <a:r>
              <a:rPr lang="en-US" sz="1600" i="1" dirty="0">
                <a:solidFill>
                  <a:srgbClr val="000000"/>
                </a:solidFill>
                <a:latin typeface="Times New Roman" panose="02020603050405020304" pitchFamily="18" charset="0"/>
                <a:cs typeface="Times New Roman" panose="02020603050405020304" pitchFamily="18" charset="0"/>
              </a:rPr>
              <a:t>1 </a:t>
            </a:r>
            <a:r>
              <a:rPr lang="en-US" sz="1600" dirty="0">
                <a:solidFill>
                  <a:srgbClr val="000000"/>
                </a:solidFill>
                <a:latin typeface="Times New Roman" panose="02020603050405020304" pitchFamily="18" charset="0"/>
                <a:cs typeface="Times New Roman" panose="02020603050405020304" pitchFamily="18" charset="0"/>
              </a:rPr>
              <a:t>„combed“ (perfectly kempt, the vectors of </a:t>
            </a:r>
            <a:r>
              <a:rPr lang="en-US" sz="1600" i="1" dirty="0">
                <a:solidFill>
                  <a:srgbClr val="000000"/>
                </a:solidFill>
                <a:latin typeface="Times New Roman" panose="02020603050405020304" pitchFamily="18" charset="0"/>
                <a:cs typeface="Times New Roman" panose="02020603050405020304" pitchFamily="18" charset="0"/>
              </a:rPr>
              <a:t>θ </a:t>
            </a:r>
            <a:r>
              <a:rPr lang="en-US" sz="1600" dirty="0">
                <a:solidFill>
                  <a:srgbClr val="000000"/>
                </a:solidFill>
                <a:latin typeface="Times New Roman" panose="02020603050405020304" pitchFamily="18" charset="0"/>
                <a:cs typeface="Times New Roman" panose="02020603050405020304" pitchFamily="18" charset="0"/>
              </a:rPr>
              <a:t>are oriented into one prevailing direction). If </a:t>
            </a:r>
            <a:r>
              <a:rPr lang="en-US" sz="1600" i="1" dirty="0">
                <a:solidFill>
                  <a:srgbClr val="000000"/>
                </a:solidFill>
                <a:latin typeface="Times New Roman" panose="02020603050405020304" pitchFamily="18" charset="0"/>
                <a:cs typeface="Times New Roman" panose="02020603050405020304" pitchFamily="18" charset="0"/>
              </a:rPr>
              <a:t>Comb </a:t>
            </a:r>
            <a:r>
              <a:rPr lang="en-US" sz="1600" dirty="0">
                <a:solidFill>
                  <a:srgbClr val="000000"/>
                </a:solidFill>
                <a:latin typeface="Times New Roman" panose="02020603050405020304" pitchFamily="18" charset="0"/>
                <a:cs typeface="Times New Roman" panose="02020603050405020304" pitchFamily="18" charset="0"/>
              </a:rPr>
              <a:t>is smaller than 0.55, we say that </a:t>
            </a:r>
            <a:r>
              <a:rPr lang="en-US" sz="1600" i="1" dirty="0" err="1">
                <a:solidFill>
                  <a:srgbClr val="000000"/>
                </a:solidFill>
                <a:latin typeface="Times New Roman" panose="02020603050405020304" pitchFamily="18" charset="0"/>
                <a:cs typeface="Times New Roman" panose="02020603050405020304" pitchFamily="18" charset="0"/>
              </a:rPr>
              <a:t>θi</a:t>
            </a:r>
            <a:r>
              <a:rPr lang="en-US" sz="1600" i="1"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of the given region are „not combed“; if </a:t>
            </a:r>
            <a:r>
              <a:rPr lang="en-US" sz="1600" i="1" dirty="0">
                <a:solidFill>
                  <a:srgbClr val="000000"/>
                </a:solidFill>
                <a:latin typeface="Times New Roman" panose="02020603050405020304" pitchFamily="18" charset="0"/>
                <a:cs typeface="Times New Roman" panose="02020603050405020304" pitchFamily="18" charset="0"/>
              </a:rPr>
              <a:t>Comb</a:t>
            </a:r>
            <a:r>
              <a:rPr lang="en-US" sz="1600" dirty="0">
                <a:solidFill>
                  <a:srgbClr val="000000"/>
                </a:solidFill>
                <a:latin typeface="Times New Roman" panose="02020603050405020304" pitchFamily="18" charset="0"/>
                <a:cs typeface="Times New Roman" panose="02020603050405020304" pitchFamily="18" charset="0"/>
              </a:rPr>
              <a:t>&gt;0.65, we say </a:t>
            </a:r>
            <a:r>
              <a:rPr lang="en-US" sz="1600" i="1" dirty="0" err="1">
                <a:solidFill>
                  <a:srgbClr val="000000"/>
                </a:solidFill>
                <a:latin typeface="Times New Roman" panose="02020603050405020304" pitchFamily="18" charset="0"/>
                <a:cs typeface="Times New Roman" panose="02020603050405020304" pitchFamily="18" charset="0"/>
              </a:rPr>
              <a:t>θi</a:t>
            </a:r>
            <a:r>
              <a:rPr lang="en-US" sz="1600" i="1"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are „combed“. </a:t>
            </a:r>
          </a:p>
          <a:p>
            <a:endParaRPr lang="en-US" sz="1600"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43776" t="52388" r="38073" b="35182"/>
          <a:stretch/>
        </p:blipFill>
        <p:spPr>
          <a:xfrm>
            <a:off x="717469" y="2785363"/>
            <a:ext cx="2614310" cy="2354802"/>
          </a:xfrm>
          <a:prstGeom prst="rect">
            <a:avLst/>
          </a:prstGeom>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l="41773" t="46084" r="44993" b="35018"/>
          <a:stretch/>
        </p:blipFill>
        <p:spPr>
          <a:xfrm>
            <a:off x="6053959" y="2730184"/>
            <a:ext cx="2614310" cy="2367582"/>
          </a:xfrm>
          <a:prstGeom prst="rect">
            <a:avLst/>
          </a:prstGeom>
        </p:spPr>
      </p:pic>
    </p:spTree>
    <p:extLst>
      <p:ext uri="{BB962C8B-B14F-4D97-AF65-F5344CB8AC3E}">
        <p14:creationId xmlns:p14="http://schemas.microsoft.com/office/powerpoint/2010/main" val="1655578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04859" y="185416"/>
            <a:ext cx="10768013" cy="400110"/>
          </a:xfrm>
          <a:prstGeom prst="rect">
            <a:avLst/>
          </a:prstGeom>
        </p:spPr>
        <p:txBody>
          <a:bodyPr wrap="square">
            <a:spAutoFit/>
          </a:bodyPr>
          <a:lstStyle/>
          <a:p>
            <a:r>
              <a:rPr lang="en-US" sz="2000" dirty="0">
                <a:solidFill>
                  <a:srgbClr val="000000"/>
                </a:solidFill>
                <a:latin typeface="Times New Roman" panose="02020603050405020304" pitchFamily="18" charset="0"/>
                <a:cs typeface="Times New Roman" panose="02020603050405020304" pitchFamily="18" charset="0"/>
              </a:rPr>
              <a:t>                             </a:t>
            </a:r>
          </a:p>
        </p:txBody>
      </p:sp>
      <p:sp>
        <p:nvSpPr>
          <p:cNvPr id="4" name="Obdélník 3"/>
          <p:cNvSpPr/>
          <p:nvPr/>
        </p:nvSpPr>
        <p:spPr>
          <a:xfrm>
            <a:off x="494108" y="0"/>
            <a:ext cx="11203784" cy="3785652"/>
          </a:xfrm>
          <a:prstGeom prst="rect">
            <a:avLst/>
          </a:prstGeom>
        </p:spPr>
        <p:txBody>
          <a:bodyPr wrap="square">
            <a:spAutoFit/>
          </a:bodyPr>
          <a:lstStyle/>
          <a:p>
            <a:r>
              <a:rPr lang="en-US" sz="2000" dirty="0">
                <a:solidFill>
                  <a:srgbClr val="000000"/>
                </a:solidFill>
                <a:latin typeface="Times New Roman" panose="02020603050405020304" pitchFamily="18" charset="0"/>
                <a:cs typeface="Times New Roman" panose="02020603050405020304" pitchFamily="18" charset="0"/>
              </a:rPr>
              <a:t>The </a:t>
            </a:r>
            <a:r>
              <a:rPr lang="en-US" sz="2000" i="1" dirty="0">
                <a:solidFill>
                  <a:srgbClr val="000000"/>
                </a:solidFill>
                <a:latin typeface="Times New Roman" panose="02020603050405020304" pitchFamily="18" charset="0"/>
                <a:cs typeface="Times New Roman" panose="02020603050405020304" pitchFamily="18" charset="0"/>
              </a:rPr>
              <a:t>combed strike angles </a:t>
            </a:r>
            <a:r>
              <a:rPr lang="en-US" sz="2000" dirty="0">
                <a:solidFill>
                  <a:srgbClr val="000000"/>
                </a:solidFill>
                <a:latin typeface="Times New Roman" panose="02020603050405020304" pitchFamily="18" charset="0"/>
                <a:cs typeface="Times New Roman" panose="02020603050405020304" pitchFamily="18" charset="0"/>
              </a:rPr>
              <a:t>are oriented roughly in one direction, linearly or around a circular structure. </a:t>
            </a:r>
          </a:p>
          <a:p>
            <a:endParaRPr lang="en-US" sz="2000" dirty="0">
              <a:solidFill>
                <a:srgbClr val="000000"/>
              </a:solidFill>
              <a:latin typeface="Times New Roman" panose="02020603050405020304" pitchFamily="18" charset="0"/>
              <a:cs typeface="Times New Roman" panose="02020603050405020304" pitchFamily="18" charset="0"/>
            </a:endParaRPr>
          </a:p>
          <a:p>
            <a:r>
              <a:rPr lang="en-US" sz="2000" b="1" dirty="0">
                <a:solidFill>
                  <a:srgbClr val="000000"/>
                </a:solidFill>
                <a:latin typeface="Times New Roman" panose="02020603050405020304" pitchFamily="18" charset="0"/>
                <a:cs typeface="Times New Roman" panose="02020603050405020304" pitchFamily="18" charset="0"/>
              </a:rPr>
              <a:t>                                                                                               </a:t>
            </a:r>
          </a:p>
          <a:p>
            <a:endParaRPr lang="en-US" sz="2000" b="1" dirty="0">
              <a:solidFill>
                <a:srgbClr val="000000"/>
              </a:solidFill>
              <a:latin typeface="Times New Roman" panose="02020603050405020304" pitchFamily="18" charset="0"/>
              <a:cs typeface="Times New Roman" panose="02020603050405020304" pitchFamily="18" charset="0"/>
            </a:endParaRPr>
          </a:p>
          <a:p>
            <a:endParaRPr lang="en-US" sz="2000" b="1" dirty="0">
              <a:solidFill>
                <a:srgbClr val="000000"/>
              </a:solidFill>
              <a:latin typeface="Times New Roman" panose="02020603050405020304" pitchFamily="18" charset="0"/>
              <a:cs typeface="Times New Roman" panose="02020603050405020304" pitchFamily="18" charset="0"/>
            </a:endParaRPr>
          </a:p>
          <a:p>
            <a:endParaRPr lang="en-US" sz="2000" b="1" dirty="0">
              <a:solidFill>
                <a:srgbClr val="000000"/>
              </a:solidFill>
              <a:latin typeface="Times New Roman" panose="02020603050405020304" pitchFamily="18" charset="0"/>
              <a:cs typeface="Times New Roman" panose="02020603050405020304" pitchFamily="18" charset="0"/>
            </a:endParaRPr>
          </a:p>
          <a:p>
            <a:endParaRPr lang="en-US" sz="2000" b="1" dirty="0">
              <a:solidFill>
                <a:srgbClr val="000000"/>
              </a:solidFill>
              <a:latin typeface="Times New Roman" panose="02020603050405020304" pitchFamily="18" charset="0"/>
              <a:cs typeface="Times New Roman" panose="02020603050405020304" pitchFamily="18" charset="0"/>
            </a:endParaRPr>
          </a:p>
          <a:p>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Steinheim</a:t>
            </a:r>
            <a:r>
              <a:rPr lang="en-US" sz="2000" b="1" dirty="0">
                <a:solidFill>
                  <a:srgbClr val="000000"/>
                </a:solidFill>
                <a:latin typeface="Times New Roman" panose="02020603050405020304" pitchFamily="18" charset="0"/>
                <a:cs typeface="Times New Roman" panose="02020603050405020304" pitchFamily="18" charset="0"/>
              </a:rPr>
              <a:t> and Ries impact craters (Germany) </a:t>
            </a:r>
          </a:p>
          <a:p>
            <a:r>
              <a:rPr lang="en-US" sz="2000" b="1" dirty="0">
                <a:solidFill>
                  <a:srgbClr val="000000"/>
                </a:solidFill>
                <a:latin typeface="Times New Roman" panose="02020603050405020304" pitchFamily="18" charset="0"/>
                <a:cs typeface="Times New Roman" panose="02020603050405020304" pitchFamily="18" charset="0"/>
              </a:rPr>
              <a:t>                                                                                                      as depicted by the combed strike angles</a:t>
            </a:r>
          </a:p>
          <a:p>
            <a:r>
              <a:rPr lang="en-US" sz="2000" b="1" dirty="0">
                <a:solidFill>
                  <a:srgbClr val="000000"/>
                </a:solidFill>
                <a:latin typeface="Times New Roman" panose="02020603050405020304" pitchFamily="18" charset="0"/>
                <a:cs typeface="Times New Roman" panose="02020603050405020304" pitchFamily="18" charset="0"/>
              </a:rPr>
              <a:t>                                                                                                      with the gravity anomalies</a:t>
            </a:r>
          </a:p>
          <a:p>
            <a:r>
              <a:rPr lang="en-US" sz="2000" b="1" dirty="0">
                <a:solidFill>
                  <a:srgbClr val="000000"/>
                </a:solidFill>
                <a:latin typeface="Times New Roman" panose="02020603050405020304" pitchFamily="18" charset="0"/>
                <a:cs typeface="Times New Roman" panose="02020603050405020304" pitchFamily="18" charset="0"/>
              </a:rPr>
              <a:t>                                                                                                      EIGEN 6C4</a:t>
            </a:r>
          </a:p>
          <a:p>
            <a:r>
              <a:rPr lang="en-US" sz="2000" b="1" dirty="0">
                <a:latin typeface="Times New Roman" panose="02020603050405020304" pitchFamily="18" charset="0"/>
                <a:cs typeface="Times New Roman" panose="02020603050405020304" pitchFamily="18" charset="0"/>
              </a:rPr>
              <a:t>     </a:t>
            </a:r>
            <a:endParaRPr lang="cs-CZ" sz="2000" b="1" dirty="0">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89B0AA60-AFCA-52EC-6C4C-055072DEF950}"/>
              </a:ext>
            </a:extLst>
          </p:cNvPr>
          <p:cNvPicPr>
            <a:picLocks noChangeAspect="1"/>
          </p:cNvPicPr>
          <p:nvPr/>
        </p:nvPicPr>
        <p:blipFill>
          <a:blip r:embed="rId2" cstate="print">
            <a:extLst>
              <a:ext uri="{28A0092B-C50C-407E-A947-70E740481C1C}">
                <a14:useLocalDpi xmlns:a14="http://schemas.microsoft.com/office/drawing/2010/main" val="0"/>
              </a:ext>
            </a:extLst>
          </a:blip>
          <a:srcRect t="3153"/>
          <a:stretch/>
        </p:blipFill>
        <p:spPr>
          <a:xfrm>
            <a:off x="683294" y="612236"/>
            <a:ext cx="5412706" cy="6151331"/>
          </a:xfrm>
          <a:prstGeom prst="rect">
            <a:avLst/>
          </a:prstGeom>
        </p:spPr>
      </p:pic>
    </p:spTree>
    <p:extLst>
      <p:ext uri="{BB962C8B-B14F-4D97-AF65-F5344CB8AC3E}">
        <p14:creationId xmlns:p14="http://schemas.microsoft.com/office/powerpoint/2010/main" val="411662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523" y="0"/>
            <a:ext cx="4212796" cy="6563360"/>
          </a:xfrm>
          <a:prstGeom prst="rect">
            <a:avLst/>
          </a:prstGeom>
        </p:spPr>
      </p:pic>
      <p:sp>
        <p:nvSpPr>
          <p:cNvPr id="4" name="TextovéPole 3"/>
          <p:cNvSpPr txBox="1"/>
          <p:nvPr/>
        </p:nvSpPr>
        <p:spPr>
          <a:xfrm>
            <a:off x="5770880" y="1330960"/>
            <a:ext cx="6161623" cy="4832092"/>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Strike angles for the impact angle – tutorial</a:t>
            </a:r>
          </a:p>
          <a:p>
            <a:endParaRPr lang="en-US" sz="24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a   theory</a:t>
            </a:r>
          </a:p>
          <a:p>
            <a:r>
              <a:rPr lang="en-US" sz="2000" b="1" dirty="0">
                <a:latin typeface="Times New Roman" panose="02020603050405020304" pitchFamily="18" charset="0"/>
                <a:cs typeface="Times New Roman" panose="02020603050405020304" pitchFamily="18" charset="0"/>
              </a:rPr>
              <a:t>b   Lake </a:t>
            </a:r>
            <a:r>
              <a:rPr lang="en-US" sz="2000" b="1" dirty="0" err="1">
                <a:latin typeface="Times New Roman" panose="02020603050405020304" pitchFamily="18" charset="0"/>
                <a:cs typeface="Times New Roman" panose="02020603050405020304" pitchFamily="18" charset="0"/>
              </a:rPr>
              <a:t>Vostok</a:t>
            </a:r>
            <a:r>
              <a:rPr lang="en-US" sz="2000" b="1" dirty="0">
                <a:latin typeface="Times New Roman" panose="02020603050405020304" pitchFamily="18" charset="0"/>
                <a:cs typeface="Times New Roman" panose="02020603050405020304" pitchFamily="18" charset="0"/>
              </a:rPr>
              <a:t>, Antarctica</a:t>
            </a:r>
          </a:p>
          <a:p>
            <a:r>
              <a:rPr lang="en-US" sz="2000" b="1" dirty="0">
                <a:latin typeface="Times New Roman" panose="02020603050405020304" pitchFamily="18" charset="0"/>
                <a:cs typeface="Times New Roman" panose="02020603050405020304" pitchFamily="18" charset="0"/>
              </a:rPr>
              <a:t>c   Lake </a:t>
            </a:r>
            <a:r>
              <a:rPr lang="en-US" sz="2000" b="1" dirty="0" err="1">
                <a:latin typeface="Times New Roman" panose="02020603050405020304" pitchFamily="18" charset="0"/>
                <a:cs typeface="Times New Roman" panose="02020603050405020304" pitchFamily="18" charset="0"/>
              </a:rPr>
              <a:t>Bajkal</a:t>
            </a:r>
            <a:r>
              <a:rPr lang="en-US" sz="2000" b="1" dirty="0">
                <a:latin typeface="Times New Roman" panose="02020603050405020304" pitchFamily="18" charset="0"/>
                <a:cs typeface="Times New Roman" panose="02020603050405020304" pitchFamily="18" charset="0"/>
              </a:rPr>
              <a:t>, Russia</a:t>
            </a:r>
          </a:p>
          <a:p>
            <a:r>
              <a:rPr lang="en-US" sz="2000" b="1" dirty="0">
                <a:latin typeface="Times New Roman" panose="02020603050405020304" pitchFamily="18" charset="0"/>
                <a:cs typeface="Times New Roman" panose="02020603050405020304" pitchFamily="18" charset="0"/>
              </a:rPr>
              <a:t>d   impact crater Chicxulub, north Yucatan</a:t>
            </a:r>
          </a:p>
          <a:p>
            <a:r>
              <a:rPr lang="en-US" sz="2000" b="1" dirty="0">
                <a:latin typeface="Times New Roman" panose="02020603050405020304" pitchFamily="18" charset="0"/>
                <a:cs typeface="Times New Roman" panose="02020603050405020304" pitchFamily="18" charset="0"/>
              </a:rPr>
              <a:t>e   impact crater Sudbury, Canada</a:t>
            </a:r>
          </a:p>
          <a:p>
            <a:r>
              <a:rPr lang="en-US" sz="2000" b="1" dirty="0">
                <a:latin typeface="Times New Roman" panose="02020603050405020304" pitchFamily="18" charset="0"/>
                <a:cs typeface="Times New Roman" panose="02020603050405020304" pitchFamily="18" charset="0"/>
              </a:rPr>
              <a:t>f    probable impact crater </a:t>
            </a:r>
            <a:r>
              <a:rPr lang="en-US" sz="2000" b="1" dirty="0" err="1">
                <a:latin typeface="Times New Roman" panose="02020603050405020304" pitchFamily="18" charset="0"/>
                <a:cs typeface="Times New Roman" panose="02020603050405020304" pitchFamily="18" charset="0"/>
              </a:rPr>
              <a:t>Burckle</a:t>
            </a:r>
            <a:r>
              <a:rPr lang="en-US" sz="2000" b="1" dirty="0">
                <a:latin typeface="Times New Roman" panose="02020603050405020304" pitchFamily="18" charset="0"/>
                <a:cs typeface="Times New Roman" panose="02020603050405020304" pitchFamily="18" charset="0"/>
              </a:rPr>
              <a:t>, Indian Ocean</a:t>
            </a:r>
          </a:p>
          <a:p>
            <a:r>
              <a:rPr lang="en-US" sz="2000" b="1" dirty="0">
                <a:latin typeface="Times New Roman" panose="02020603050405020304" pitchFamily="18" charset="0"/>
                <a:cs typeface="Times New Roman" panose="02020603050405020304" pitchFamily="18" charset="0"/>
              </a:rPr>
              <a:t>g   Saginaw Bay, the Great Lakes, USA</a:t>
            </a:r>
          </a:p>
          <a:p>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The arrows show direction rectangular to the direction</a:t>
            </a:r>
          </a:p>
          <a:p>
            <a:r>
              <a:rPr lang="en-US" sz="2000" b="1" dirty="0">
                <a:latin typeface="Times New Roman" panose="02020603050405020304" pitchFamily="18" charset="0"/>
                <a:cs typeface="Times New Roman" panose="02020603050405020304" pitchFamily="18" charset="0"/>
              </a:rPr>
              <a:t>of the strike angles </a:t>
            </a:r>
          </a:p>
          <a:p>
            <a:r>
              <a:rPr lang="en-US" sz="2000" dirty="0">
                <a:solidFill>
                  <a:srgbClr val="000000"/>
                </a:solidFill>
                <a:latin typeface="Times New Roman" panose="02020603050405020304" pitchFamily="18" charset="0"/>
                <a:cs typeface="Times New Roman" panose="02020603050405020304" pitchFamily="18" charset="0"/>
              </a:rPr>
              <a:t>red </a:t>
            </a:r>
            <a:r>
              <a:rPr lang="en-US" sz="2000" dirty="0" err="1">
                <a:solidFill>
                  <a:srgbClr val="000000"/>
                </a:solidFill>
                <a:latin typeface="Times New Roman" panose="02020603050405020304" pitchFamily="18" charset="0"/>
                <a:cs typeface="Times New Roman" panose="02020603050405020304" pitchFamily="18" charset="0"/>
              </a:rPr>
              <a:t>colour</a:t>
            </a:r>
            <a:r>
              <a:rPr lang="en-US" sz="2000" dirty="0">
                <a:solidFill>
                  <a:srgbClr val="000000"/>
                </a:solidFill>
                <a:latin typeface="Times New Roman" panose="02020603050405020304" pitchFamily="18" charset="0"/>
                <a:cs typeface="Times New Roman" panose="02020603050405020304" pitchFamily="18" charset="0"/>
              </a:rPr>
              <a:t> means their direction to the west and</a:t>
            </a:r>
          </a:p>
          <a:p>
            <a:r>
              <a:rPr lang="en-US" sz="2000">
                <a:solidFill>
                  <a:srgbClr val="000000"/>
                </a:solidFill>
                <a:latin typeface="Times New Roman" panose="02020603050405020304" pitchFamily="18" charset="0"/>
                <a:cs typeface="Times New Roman" panose="02020603050405020304" pitchFamily="18" charset="0"/>
              </a:rPr>
              <a:t>blue </a:t>
            </a:r>
            <a:r>
              <a:rPr lang="en-US" sz="2000" dirty="0">
                <a:solidFill>
                  <a:srgbClr val="000000"/>
                </a:solidFill>
                <a:latin typeface="Times New Roman" panose="02020603050405020304" pitchFamily="18" charset="0"/>
                <a:cs typeface="Times New Roman" panose="02020603050405020304" pitchFamily="18" charset="0"/>
              </a:rPr>
              <a:t>to the east of the </a:t>
            </a:r>
            <a:r>
              <a:rPr lang="en-US" sz="2000">
                <a:solidFill>
                  <a:srgbClr val="000000"/>
                </a:solidFill>
                <a:latin typeface="Times New Roman" panose="02020603050405020304" pitchFamily="18" charset="0"/>
                <a:cs typeface="Times New Roman" panose="02020603050405020304" pitchFamily="18" charset="0"/>
              </a:rPr>
              <a:t>local meridian </a:t>
            </a:r>
            <a:endParaRPr lang="en-US" sz="2000" dirty="0">
              <a:solidFill>
                <a:srgbClr val="000000"/>
              </a:solidFill>
              <a:latin typeface="Times New Roman" panose="02020603050405020304" pitchFamily="18" charset="0"/>
              <a:cs typeface="Times New Roman" panose="02020603050405020304" pitchFamily="18" charset="0"/>
            </a:endParaRPr>
          </a:p>
          <a:p>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889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4E11A27-6D03-A890-94C9-50EC953F4A14}"/>
              </a:ext>
            </a:extLst>
          </p:cNvPr>
          <p:cNvSpPr txBox="1"/>
          <p:nvPr/>
        </p:nvSpPr>
        <p:spPr>
          <a:xfrm>
            <a:off x="8387255" y="2858815"/>
            <a:ext cx="2086405"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Supplement  2</a:t>
            </a:r>
          </a:p>
          <a:p>
            <a:r>
              <a:rPr lang="en-US" sz="2400" b="1" dirty="0">
                <a:latin typeface="Times New Roman" panose="02020603050405020304" pitchFamily="18" charset="0"/>
                <a:cs typeface="Times New Roman" panose="02020603050405020304" pitchFamily="18" charset="0"/>
              </a:rPr>
              <a:t>Tutorial</a:t>
            </a:r>
          </a:p>
        </p:txBody>
      </p:sp>
      <p:sp>
        <p:nvSpPr>
          <p:cNvPr id="3" name="TextovéPole 2">
            <a:extLst>
              <a:ext uri="{FF2B5EF4-FFF2-40B4-BE49-F238E27FC236}">
                <a16:creationId xmlns:a16="http://schemas.microsoft.com/office/drawing/2014/main" id="{AFE45EDA-E50A-5B17-CDAD-CB4638974A84}"/>
              </a:ext>
            </a:extLst>
          </p:cNvPr>
          <p:cNvSpPr txBox="1"/>
          <p:nvPr/>
        </p:nvSpPr>
        <p:spPr>
          <a:xfrm flipH="1">
            <a:off x="970629" y="5966198"/>
            <a:ext cx="5219964" cy="369332"/>
          </a:xfrm>
          <a:prstGeom prst="rect">
            <a:avLst/>
          </a:prstGeom>
          <a:noFill/>
        </p:spPr>
        <p:txBody>
          <a:bodyPr wrap="square" rtlCol="0">
            <a:spAutoFit/>
          </a:bodyPr>
          <a:lstStyle/>
          <a:p>
            <a:r>
              <a:rPr lang="cs-CZ"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ASU &amp; RIGTC </a:t>
            </a:r>
          </a:p>
        </p:txBody>
      </p:sp>
      <p:pic>
        <p:nvPicPr>
          <p:cNvPr id="5" name="Obrázek 4">
            <a:extLst>
              <a:ext uri="{FF2B5EF4-FFF2-40B4-BE49-F238E27FC236}">
                <a16:creationId xmlns:a16="http://schemas.microsoft.com/office/drawing/2014/main" id="{9E60AFE6-F34A-444B-8BD2-A8EF09623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152" y="522470"/>
            <a:ext cx="2827283" cy="1203313"/>
          </a:xfrm>
          <a:prstGeom prst="rect">
            <a:avLst/>
          </a:prstGeom>
        </p:spPr>
      </p:pic>
      <p:pic>
        <p:nvPicPr>
          <p:cNvPr id="7" name="Obrázek 6">
            <a:extLst>
              <a:ext uri="{FF2B5EF4-FFF2-40B4-BE49-F238E27FC236}">
                <a16:creationId xmlns:a16="http://schemas.microsoft.com/office/drawing/2014/main" id="{B68EEFBB-DA38-6E38-423B-EE3E45B4F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184" y="630621"/>
            <a:ext cx="893334" cy="1053012"/>
          </a:xfrm>
          <a:prstGeom prst="rect">
            <a:avLst/>
          </a:prstGeom>
        </p:spPr>
      </p:pic>
    </p:spTree>
    <p:extLst>
      <p:ext uri="{BB962C8B-B14F-4D97-AF65-F5344CB8AC3E}">
        <p14:creationId xmlns:p14="http://schemas.microsoft.com/office/powerpoint/2010/main" val="1714470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E5AC816D-C614-4F1D-8197-50771A8DC2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976" y="352981"/>
            <a:ext cx="8436176" cy="5445224"/>
          </a:xfrm>
          <a:prstGeom prst="rect">
            <a:avLst/>
          </a:prstGeom>
        </p:spPr>
      </p:pic>
      <p:sp>
        <p:nvSpPr>
          <p:cNvPr id="2" name="TextovéPole 1">
            <a:extLst>
              <a:ext uri="{FF2B5EF4-FFF2-40B4-BE49-F238E27FC236}">
                <a16:creationId xmlns:a16="http://schemas.microsoft.com/office/drawing/2014/main" id="{B1610D8B-1CC2-4E96-8101-74CD27A57E36}"/>
              </a:ext>
            </a:extLst>
          </p:cNvPr>
          <p:cNvSpPr txBox="1"/>
          <p:nvPr/>
        </p:nvSpPr>
        <p:spPr>
          <a:xfrm>
            <a:off x="8987908" y="199868"/>
            <a:ext cx="2016224" cy="369332"/>
          </a:xfrm>
          <a:prstGeom prst="rect">
            <a:avLst/>
          </a:prstGeom>
          <a:noFill/>
        </p:spPr>
        <p:txBody>
          <a:bodyPr wrap="square" rtlCol="0">
            <a:spAutoFit/>
          </a:bodyPr>
          <a:lstStyle/>
          <a:p>
            <a:r>
              <a:rPr lang="en-US" dirty="0"/>
              <a:t>sever </a:t>
            </a:r>
            <a:r>
              <a:rPr lang="en-US" dirty="0" err="1"/>
              <a:t>vpravo</a:t>
            </a:r>
            <a:endParaRPr lang="cs-CZ" dirty="0"/>
          </a:p>
        </p:txBody>
      </p:sp>
      <p:sp>
        <p:nvSpPr>
          <p:cNvPr id="3" name="Obdélník 2">
            <a:extLst>
              <a:ext uri="{FF2B5EF4-FFF2-40B4-BE49-F238E27FC236}">
                <a16:creationId xmlns:a16="http://schemas.microsoft.com/office/drawing/2014/main" id="{894851A8-8E6D-4B7B-ABB6-2FF9F7DA97A7}"/>
              </a:ext>
            </a:extLst>
          </p:cNvPr>
          <p:cNvSpPr/>
          <p:nvPr/>
        </p:nvSpPr>
        <p:spPr>
          <a:xfrm>
            <a:off x="6816080" y="324962"/>
            <a:ext cx="100811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46372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E4E6B712-33F8-4514-864A-543A9C2E87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37" y="782100"/>
            <a:ext cx="7438175" cy="6075900"/>
          </a:xfrm>
          <a:prstGeom prst="rect">
            <a:avLst/>
          </a:prstGeom>
        </p:spPr>
      </p:pic>
      <p:sp>
        <p:nvSpPr>
          <p:cNvPr id="2" name="TextovéPole 1"/>
          <p:cNvSpPr txBox="1"/>
          <p:nvPr/>
        </p:nvSpPr>
        <p:spPr>
          <a:xfrm>
            <a:off x="8584650" y="347449"/>
            <a:ext cx="2664296"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Copernicus</a:t>
            </a:r>
          </a:p>
          <a:p>
            <a:r>
              <a:rPr lang="en-US" dirty="0">
                <a:latin typeface="Times New Roman" panose="02020603050405020304" pitchFamily="18" charset="0"/>
                <a:cs typeface="Times New Roman" panose="02020603050405020304" pitchFamily="18" charset="0"/>
              </a:rPr>
              <a:t>  strike angles</a:t>
            </a:r>
          </a:p>
          <a:p>
            <a:r>
              <a:rPr lang="en-US" dirty="0">
                <a:latin typeface="Times New Roman" panose="02020603050405020304" pitchFamily="18" charset="0"/>
                <a:cs typeface="Times New Roman" panose="02020603050405020304" pitchFamily="18" charset="0"/>
              </a:rPr>
              <a:t>  </a:t>
            </a:r>
            <a:r>
              <a:rPr lang="el-GR" i="1" dirty="0">
                <a:latin typeface="Times New Roman" panose="02020603050405020304" pitchFamily="18" charset="0"/>
                <a:cs typeface="Times New Roman" panose="02020603050405020304" pitchFamily="18" charset="0"/>
              </a:rPr>
              <a:t>θ</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[deg] </a:t>
            </a:r>
          </a:p>
          <a:p>
            <a:r>
              <a:rPr lang="en-US" dirty="0">
                <a:latin typeface="Times New Roman" panose="02020603050405020304" pitchFamily="18" charset="0"/>
                <a:cs typeface="Times New Roman" panose="02020603050405020304" pitchFamily="18" charset="0"/>
              </a:rPr>
              <a:t>  and topography</a:t>
            </a:r>
            <a:endParaRPr lang="cs-CZ" dirty="0">
              <a:latin typeface="Times New Roman" panose="02020603050405020304" pitchFamily="18" charset="0"/>
              <a:cs typeface="Times New Roman" panose="02020603050405020304" pitchFamily="18" charset="0"/>
            </a:endParaRPr>
          </a:p>
        </p:txBody>
      </p:sp>
      <p:sp>
        <p:nvSpPr>
          <p:cNvPr id="4" name="TextovéPole 3"/>
          <p:cNvSpPr txBox="1"/>
          <p:nvPr/>
        </p:nvSpPr>
        <p:spPr>
          <a:xfrm>
            <a:off x="8558724" y="5877272"/>
            <a:ext cx="184731" cy="369332"/>
          </a:xfrm>
          <a:prstGeom prst="rect">
            <a:avLst/>
          </a:prstGeom>
          <a:noFill/>
        </p:spPr>
        <p:txBody>
          <a:bodyPr wrap="none" rtlCol="0">
            <a:spAutoFit/>
          </a:bodyPr>
          <a:lstStyle/>
          <a:p>
            <a:endParaRPr lang="cs-CZ" dirty="0"/>
          </a:p>
        </p:txBody>
      </p:sp>
    </p:spTree>
    <p:extLst>
      <p:ext uri="{BB962C8B-B14F-4D97-AF65-F5344CB8AC3E}">
        <p14:creationId xmlns:p14="http://schemas.microsoft.com/office/powerpoint/2010/main" val="3313300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2202473-6A99-4C05-B997-463C18ADC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2632" y="0"/>
            <a:ext cx="8386737" cy="6858000"/>
          </a:xfrm>
          <a:prstGeom prst="rect">
            <a:avLst/>
          </a:prstGeom>
        </p:spPr>
      </p:pic>
    </p:spTree>
    <p:extLst>
      <p:ext uri="{BB962C8B-B14F-4D97-AF65-F5344CB8AC3E}">
        <p14:creationId xmlns:p14="http://schemas.microsoft.com/office/powerpoint/2010/main" val="1570796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104356A-D4ED-4096-A2D2-A38B253B7828}"/>
              </a:ext>
            </a:extLst>
          </p:cNvPr>
          <p:cNvSpPr txBox="1"/>
          <p:nvPr/>
        </p:nvSpPr>
        <p:spPr>
          <a:xfrm>
            <a:off x="5087889" y="153833"/>
            <a:ext cx="2279983"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Ground Resolution</a:t>
            </a:r>
            <a:endParaRPr lang="cs-CZ" sz="2000" b="1" dirty="0">
              <a:latin typeface="Times New Roman" panose="02020603050405020304" pitchFamily="18" charset="0"/>
              <a:cs typeface="Times New Roman" panose="02020603050405020304" pitchFamily="18" charset="0"/>
            </a:endParaRPr>
          </a:p>
        </p:txBody>
      </p:sp>
      <p:sp>
        <p:nvSpPr>
          <p:cNvPr id="4" name="TextovéPole 3">
            <a:extLst>
              <a:ext uri="{FF2B5EF4-FFF2-40B4-BE49-F238E27FC236}">
                <a16:creationId xmlns:a16="http://schemas.microsoft.com/office/drawing/2014/main" id="{E9EBEA15-10F6-4F7B-A1BE-3005B3CDCE0C}"/>
              </a:ext>
            </a:extLst>
          </p:cNvPr>
          <p:cNvSpPr txBox="1"/>
          <p:nvPr/>
        </p:nvSpPr>
        <p:spPr>
          <a:xfrm>
            <a:off x="3791744" y="4509121"/>
            <a:ext cx="5256584" cy="203132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Body   R [km]       max  </a:t>
            </a:r>
            <a:r>
              <a:rPr lang="en-US" b="1" i="1" dirty="0">
                <a:latin typeface="Times New Roman" panose="02020603050405020304" pitchFamily="18" charset="0"/>
                <a:cs typeface="Times New Roman" panose="02020603050405020304" pitchFamily="18" charset="0"/>
              </a:rPr>
              <a:t>d/o</a:t>
            </a:r>
            <a:r>
              <a:rPr lang="en-US" b="1" dirty="0">
                <a:latin typeface="Times New Roman" panose="02020603050405020304" pitchFamily="18" charset="0"/>
                <a:cs typeface="Times New Roman" panose="02020603050405020304" pitchFamily="18" charset="0"/>
              </a:rPr>
              <a:t> of     resolution [km]</a:t>
            </a:r>
          </a:p>
          <a:p>
            <a:r>
              <a:rPr lang="en-US" b="1" dirty="0">
                <a:latin typeface="Times New Roman" panose="02020603050405020304" pitchFamily="18" charset="0"/>
                <a:cs typeface="Times New Roman" panose="02020603050405020304" pitchFamily="18" charset="0"/>
              </a:rPr>
              <a:t>          rounded      model used</a:t>
            </a:r>
          </a:p>
          <a:p>
            <a:r>
              <a:rPr lang="en-US" b="1"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Earth      6380          2190                        9</a:t>
            </a:r>
          </a:p>
          <a:p>
            <a:r>
              <a:rPr lang="en-US" dirty="0">
                <a:latin typeface="Times New Roman" panose="02020603050405020304" pitchFamily="18" charset="0"/>
                <a:cs typeface="Times New Roman" panose="02020603050405020304" pitchFamily="18" charset="0"/>
              </a:rPr>
              <a:t>Moon     1740            600                        9</a:t>
            </a:r>
          </a:p>
          <a:p>
            <a:r>
              <a:rPr lang="en-US" dirty="0">
                <a:latin typeface="Times New Roman" panose="02020603050405020304" pitchFamily="18" charset="0"/>
                <a:cs typeface="Times New Roman" panose="02020603050405020304" pitchFamily="18" charset="0"/>
              </a:rPr>
              <a:t>Mars       3400         80-120               130-90</a:t>
            </a:r>
          </a:p>
          <a:p>
            <a:r>
              <a:rPr lang="en-US" dirty="0">
                <a:latin typeface="Times New Roman" panose="02020603050405020304" pitchFamily="18" charset="0"/>
                <a:cs typeface="Times New Roman" panose="02020603050405020304" pitchFamily="18" charset="0"/>
              </a:rPr>
              <a:t>Venus      6050          120                      160</a:t>
            </a:r>
            <a:endParaRPr lang="cs-CZ" dirty="0">
              <a:latin typeface="Times New Roman" panose="02020603050405020304" pitchFamily="18" charset="0"/>
              <a:cs typeface="Times New Roman" panose="02020603050405020304" pitchFamily="18" charset="0"/>
            </a:endParaRPr>
          </a:p>
        </p:txBody>
      </p:sp>
      <p:sp>
        <p:nvSpPr>
          <p:cNvPr id="5" name="Rectangle 1">
            <a:extLst>
              <a:ext uri="{FF2B5EF4-FFF2-40B4-BE49-F238E27FC236}">
                <a16:creationId xmlns:a16="http://schemas.microsoft.com/office/drawing/2014/main" id="{68A337D4-5D5D-4D4B-840A-2111213DA7B3}"/>
              </a:ext>
            </a:extLst>
          </p:cNvPr>
          <p:cNvSpPr>
            <a:spLocks noChangeArrowheads="1"/>
          </p:cNvSpPr>
          <p:nvPr/>
        </p:nvSpPr>
        <p:spPr bwMode="auto">
          <a:xfrm>
            <a:off x="2063552" y="774576"/>
            <a:ext cx="7632848" cy="33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indent="184150" algn="just" eaLnBrk="0" fontAlgn="base" hangingPunct="0">
              <a:spcBef>
                <a:spcPct val="0"/>
              </a:spcBef>
              <a:spcAft>
                <a:spcPct val="0"/>
              </a:spcAft>
            </a:pPr>
            <a:r>
              <a:rPr lang="en-GB" altLang="cs-CZ" sz="2000" dirty="0">
                <a:solidFill>
                  <a:srgbClr val="000000"/>
                </a:solidFill>
                <a:ea typeface="Times New Roman" panose="02020603050405020304" pitchFamily="18" charset="0"/>
                <a:cs typeface="Times New Roman" panose="02020603050405020304" pitchFamily="18" charset="0"/>
              </a:rPr>
              <a:t>A usual simple estimate of the smallest representable feature of the gravity field or the </a:t>
            </a:r>
            <a:r>
              <a:rPr lang="en-GB" altLang="cs-CZ" sz="2000" b="1" dirty="0">
                <a:solidFill>
                  <a:srgbClr val="000000"/>
                </a:solidFill>
                <a:ea typeface="Times New Roman" panose="02020603050405020304" pitchFamily="18" charset="0"/>
                <a:cs typeface="Times New Roman" panose="02020603050405020304" pitchFamily="18" charset="0"/>
              </a:rPr>
              <a:t>shortest half-wavelength </a:t>
            </a:r>
            <a:r>
              <a:rPr lang="en-GB" altLang="cs-CZ" sz="2000" b="1" i="1" dirty="0" err="1">
                <a:solidFill>
                  <a:srgbClr val="000000"/>
                </a:solidFill>
                <a:ea typeface="Times New Roman" panose="02020603050405020304" pitchFamily="18" charset="0"/>
                <a:cs typeface="Times New Roman" panose="02020603050405020304" pitchFamily="18" charset="0"/>
              </a:rPr>
              <a:t>L</a:t>
            </a:r>
            <a:r>
              <a:rPr lang="en-GB" altLang="cs-CZ" sz="2000" b="1" i="1" baseline="-30000" dirty="0" err="1">
                <a:solidFill>
                  <a:srgbClr val="000000"/>
                </a:solidFill>
                <a:ea typeface="Times New Roman" panose="02020603050405020304" pitchFamily="18" charset="0"/>
                <a:cs typeface="Times New Roman" panose="02020603050405020304" pitchFamily="18" charset="0"/>
              </a:rPr>
              <a:t>half</a:t>
            </a:r>
            <a:r>
              <a:rPr lang="en-GB" altLang="cs-CZ" sz="2000" b="1" dirty="0">
                <a:solidFill>
                  <a:srgbClr val="000000"/>
                </a:solidFill>
                <a:ea typeface="Times New Roman" panose="02020603050405020304" pitchFamily="18" charset="0"/>
                <a:cs typeface="Times New Roman" panose="02020603050405020304" pitchFamily="18" charset="0"/>
              </a:rPr>
              <a:t> (as a distance on a sphere) that can be resolved with all </a:t>
            </a:r>
            <a:r>
              <a:rPr lang="en-GB" altLang="cs-CZ" sz="2000" b="1" i="1" dirty="0" err="1">
                <a:solidFill>
                  <a:srgbClr val="000000"/>
                </a:solidFill>
                <a:ea typeface="Times New Roman" panose="02020603050405020304" pitchFamily="18" charset="0"/>
                <a:cs typeface="Times New Roman" panose="02020603050405020304" pitchFamily="18" charset="0"/>
              </a:rPr>
              <a:t>C</a:t>
            </a:r>
            <a:r>
              <a:rPr lang="en-GB" altLang="cs-CZ" sz="2000" b="1" i="1" baseline="-30000" dirty="0" err="1">
                <a:solidFill>
                  <a:srgbClr val="000000"/>
                </a:solidFill>
                <a:ea typeface="Times New Roman" panose="02020603050405020304" pitchFamily="18" charset="0"/>
                <a:cs typeface="Times New Roman" panose="02020603050405020304" pitchFamily="18" charset="0"/>
              </a:rPr>
              <a:t>lm</a:t>
            </a:r>
            <a:r>
              <a:rPr lang="en-GB" altLang="cs-CZ" sz="2000" b="1" dirty="0">
                <a:solidFill>
                  <a:srgbClr val="000000"/>
                </a:solidFill>
                <a:ea typeface="Times New Roman" panose="02020603050405020304" pitchFamily="18" charset="0"/>
                <a:cs typeface="Times New Roman" panose="02020603050405020304" pitchFamily="18" charset="0"/>
              </a:rPr>
              <a:t>,</a:t>
            </a:r>
            <a:r>
              <a:rPr lang="en-GB" altLang="cs-CZ" sz="2000" b="1" i="1" dirty="0">
                <a:solidFill>
                  <a:srgbClr val="000000"/>
                </a:solidFill>
                <a:ea typeface="Times New Roman" panose="02020603050405020304" pitchFamily="18" charset="0"/>
                <a:cs typeface="Times New Roman" panose="02020603050405020304" pitchFamily="18" charset="0"/>
              </a:rPr>
              <a:t> </a:t>
            </a:r>
            <a:r>
              <a:rPr lang="en-GB" altLang="cs-CZ" sz="2000" b="1" i="1" dirty="0" err="1">
                <a:solidFill>
                  <a:srgbClr val="000000"/>
                </a:solidFill>
                <a:ea typeface="Times New Roman" panose="02020603050405020304" pitchFamily="18" charset="0"/>
                <a:cs typeface="Times New Roman" panose="02020603050405020304" pitchFamily="18" charset="0"/>
              </a:rPr>
              <a:t>S</a:t>
            </a:r>
            <a:r>
              <a:rPr lang="en-GB" altLang="cs-CZ" sz="2000" b="1" i="1" baseline="-30000" dirty="0" err="1">
                <a:solidFill>
                  <a:srgbClr val="000000"/>
                </a:solidFill>
                <a:ea typeface="Times New Roman" panose="02020603050405020304" pitchFamily="18" charset="0"/>
                <a:cs typeface="Times New Roman" panose="02020603050405020304" pitchFamily="18" charset="0"/>
              </a:rPr>
              <a:t>lm</a:t>
            </a:r>
            <a:r>
              <a:rPr lang="en-GB" altLang="cs-CZ" sz="2000" b="1" dirty="0">
                <a:solidFill>
                  <a:srgbClr val="000000"/>
                </a:solidFill>
                <a:ea typeface="Times New Roman" panose="02020603050405020304" pitchFamily="18" charset="0"/>
                <a:cs typeface="Times New Roman" panose="02020603050405020304" pitchFamily="18" charset="0"/>
              </a:rPr>
              <a:t> to </a:t>
            </a:r>
            <a:r>
              <a:rPr lang="en-GB" altLang="cs-CZ" sz="2000" b="1" i="1" dirty="0" err="1">
                <a:solidFill>
                  <a:srgbClr val="000000"/>
                </a:solidFill>
                <a:ea typeface="Times New Roman" panose="02020603050405020304" pitchFamily="18" charset="0"/>
                <a:cs typeface="Times New Roman" panose="02020603050405020304" pitchFamily="18" charset="0"/>
              </a:rPr>
              <a:t>L</a:t>
            </a:r>
            <a:r>
              <a:rPr lang="en-GB" altLang="cs-CZ" sz="2000" b="1" i="1" baseline="-30000" dirty="0" err="1">
                <a:solidFill>
                  <a:srgbClr val="000000"/>
                </a:solidFill>
                <a:ea typeface="Times New Roman" panose="02020603050405020304" pitchFamily="18" charset="0"/>
                <a:cs typeface="Times New Roman" panose="02020603050405020304" pitchFamily="18" charset="0"/>
              </a:rPr>
              <a:t>max</a:t>
            </a:r>
            <a:r>
              <a:rPr lang="en-GB" altLang="cs-CZ" sz="2000" b="1" i="1" dirty="0">
                <a:solidFill>
                  <a:srgbClr val="000000"/>
                </a:solidFill>
                <a:ea typeface="Times New Roman" panose="02020603050405020304" pitchFamily="18" charset="0"/>
                <a:cs typeface="Times New Roman" panose="02020603050405020304" pitchFamily="18" charset="0"/>
              </a:rPr>
              <a:t>, </a:t>
            </a:r>
            <a:r>
              <a:rPr lang="en-GB" altLang="cs-CZ" sz="2000" b="1" dirty="0">
                <a:solidFill>
                  <a:srgbClr val="000000"/>
                </a:solidFill>
                <a:ea typeface="Times New Roman" panose="02020603050405020304" pitchFamily="18" charset="0"/>
                <a:cs typeface="Times New Roman" panose="02020603050405020304" pitchFamily="18" charset="0"/>
              </a:rPr>
              <a:t>is</a:t>
            </a:r>
          </a:p>
          <a:p>
            <a:pPr indent="184150" algn="just" eaLnBrk="0" fontAlgn="base" hangingPunct="0">
              <a:spcBef>
                <a:spcPct val="0"/>
              </a:spcBef>
              <a:spcAft>
                <a:spcPct val="0"/>
              </a:spcAft>
            </a:pPr>
            <a:r>
              <a:rPr lang="en-GB" altLang="cs-CZ" sz="2000" b="1" dirty="0">
                <a:solidFill>
                  <a:srgbClr val="000000"/>
                </a:solidFill>
                <a:ea typeface="Times New Roman" panose="02020603050405020304" pitchFamily="18" charset="0"/>
                <a:cs typeface="Times New Roman" panose="02020603050405020304" pitchFamily="18" charset="0"/>
              </a:rPr>
              <a:t>                                       </a:t>
            </a:r>
            <a:r>
              <a:rPr lang="en-GB" altLang="cs-CZ" sz="2000" b="1" i="1" dirty="0" err="1">
                <a:solidFill>
                  <a:srgbClr val="000000"/>
                </a:solidFill>
                <a:ea typeface="Times New Roman" panose="02020603050405020304" pitchFamily="18" charset="0"/>
                <a:cs typeface="Times New Roman" panose="02020603050405020304" pitchFamily="18" charset="0"/>
              </a:rPr>
              <a:t>L</a:t>
            </a:r>
            <a:r>
              <a:rPr lang="en-GB" altLang="cs-CZ" sz="2000" b="1" i="1" baseline="-30000" dirty="0" err="1">
                <a:solidFill>
                  <a:srgbClr val="000000"/>
                </a:solidFill>
                <a:ea typeface="Times New Roman" panose="02020603050405020304" pitchFamily="18" charset="0"/>
                <a:cs typeface="Times New Roman" panose="02020603050405020304" pitchFamily="18" charset="0"/>
              </a:rPr>
              <a:t>half</a:t>
            </a:r>
            <a:r>
              <a:rPr lang="en-GB" altLang="cs-CZ" sz="2000" b="1" i="1" dirty="0">
                <a:solidFill>
                  <a:srgbClr val="000000"/>
                </a:solidFill>
                <a:ea typeface="Times New Roman" panose="02020603050405020304" pitchFamily="18" charset="0"/>
                <a:cs typeface="Times New Roman" panose="02020603050405020304" pitchFamily="18" charset="0"/>
              </a:rPr>
              <a:t> = π R/ </a:t>
            </a:r>
            <a:r>
              <a:rPr lang="en-GB" altLang="cs-CZ" sz="2000" b="1" i="1" dirty="0" err="1">
                <a:solidFill>
                  <a:srgbClr val="000000"/>
                </a:solidFill>
                <a:ea typeface="Times New Roman" panose="02020603050405020304" pitchFamily="18" charset="0"/>
                <a:cs typeface="Times New Roman" panose="02020603050405020304" pitchFamily="18" charset="0"/>
              </a:rPr>
              <a:t>L</a:t>
            </a:r>
            <a:r>
              <a:rPr lang="en-GB" altLang="cs-CZ" sz="2000" b="1" i="1" baseline="-30000" dirty="0" err="1">
                <a:solidFill>
                  <a:srgbClr val="000000"/>
                </a:solidFill>
                <a:ea typeface="Times New Roman" panose="02020603050405020304" pitchFamily="18" charset="0"/>
                <a:cs typeface="Times New Roman" panose="02020603050405020304" pitchFamily="18" charset="0"/>
              </a:rPr>
              <a:t>max</a:t>
            </a:r>
            <a:r>
              <a:rPr lang="en-GB" altLang="cs-CZ" sz="2000" b="1" dirty="0">
                <a:solidFill>
                  <a:srgbClr val="000000"/>
                </a:solidFill>
                <a:ea typeface="Times New Roman" panose="02020603050405020304" pitchFamily="18" charset="0"/>
                <a:cs typeface="Times New Roman" panose="02020603050405020304" pitchFamily="18" charset="0"/>
              </a:rPr>
              <a:t>  </a:t>
            </a:r>
          </a:p>
          <a:p>
            <a:pPr indent="184150" algn="just" eaLnBrk="0" fontAlgn="base" hangingPunct="0">
              <a:spcBef>
                <a:spcPct val="0"/>
              </a:spcBef>
              <a:spcAft>
                <a:spcPct val="0"/>
              </a:spcAft>
            </a:pPr>
            <a:r>
              <a:rPr lang="en-GB" altLang="cs-CZ" sz="2000" dirty="0">
                <a:solidFill>
                  <a:srgbClr val="000000"/>
                </a:solidFill>
                <a:ea typeface="Times New Roman" panose="02020603050405020304" pitchFamily="18" charset="0"/>
                <a:cs typeface="Times New Roman" panose="02020603050405020304" pitchFamily="18" charset="0"/>
              </a:rPr>
              <a:t>      </a:t>
            </a:r>
          </a:p>
          <a:p>
            <a:pPr indent="184150" algn="just" eaLnBrk="0" fontAlgn="base" hangingPunct="0">
              <a:spcBef>
                <a:spcPct val="0"/>
              </a:spcBef>
              <a:spcAft>
                <a:spcPct val="0"/>
              </a:spcAft>
            </a:pPr>
            <a:r>
              <a:rPr lang="en-GB" altLang="cs-CZ" sz="1600" dirty="0">
                <a:solidFill>
                  <a:srgbClr val="000000"/>
                </a:solidFill>
                <a:ea typeface="Times New Roman" panose="02020603050405020304" pitchFamily="18" charset="0"/>
                <a:cs typeface="Times New Roman" panose="02020603050405020304" pitchFamily="18" charset="0"/>
              </a:rPr>
              <a:t> or equivalently, taking the circumference 2</a:t>
            </a:r>
            <a:r>
              <a:rPr lang="en-GB" altLang="cs-CZ" sz="1600" i="1" dirty="0">
                <a:solidFill>
                  <a:srgbClr val="000000"/>
                </a:solidFill>
                <a:ea typeface="Times New Roman" panose="02020603050405020304" pitchFamily="18" charset="0"/>
                <a:cs typeface="Times New Roman" panose="02020603050405020304" pitchFamily="18" charset="0"/>
              </a:rPr>
              <a:t>πR = </a:t>
            </a:r>
            <a:r>
              <a:rPr lang="en-GB" altLang="cs-CZ" sz="1600" dirty="0">
                <a:solidFill>
                  <a:srgbClr val="000000"/>
                </a:solidFill>
                <a:ea typeface="Times New Roman" panose="02020603050405020304" pitchFamily="18" charset="0"/>
                <a:cs typeface="Times New Roman" panose="02020603050405020304" pitchFamily="18" charset="0"/>
              </a:rPr>
              <a:t>40 050 km for the Earth:                         </a:t>
            </a:r>
          </a:p>
          <a:p>
            <a:pPr indent="184150" algn="just" eaLnBrk="0" fontAlgn="base" hangingPunct="0">
              <a:spcBef>
                <a:spcPct val="0"/>
              </a:spcBef>
              <a:spcAft>
                <a:spcPct val="0"/>
              </a:spcAft>
            </a:pPr>
            <a:r>
              <a:rPr lang="en-GB" altLang="cs-CZ" sz="1600" dirty="0">
                <a:solidFill>
                  <a:srgbClr val="000000"/>
                </a:solidFill>
                <a:ea typeface="Times New Roman" panose="02020603050405020304" pitchFamily="18" charset="0"/>
                <a:cs typeface="Times New Roman" panose="02020603050405020304" pitchFamily="18" charset="0"/>
              </a:rPr>
              <a:t>                                     </a:t>
            </a:r>
            <a:r>
              <a:rPr lang="en-GB" altLang="cs-CZ" sz="1600" i="1" dirty="0" err="1">
                <a:solidFill>
                  <a:srgbClr val="000000"/>
                </a:solidFill>
                <a:ea typeface="Times New Roman" panose="02020603050405020304" pitchFamily="18" charset="0"/>
                <a:cs typeface="Times New Roman" panose="02020603050405020304" pitchFamily="18" charset="0"/>
              </a:rPr>
              <a:t>L</a:t>
            </a:r>
            <a:r>
              <a:rPr lang="en-GB" altLang="cs-CZ" sz="1600" i="1" baseline="-30000" dirty="0" err="1">
                <a:solidFill>
                  <a:srgbClr val="000000"/>
                </a:solidFill>
                <a:ea typeface="Times New Roman" panose="02020603050405020304" pitchFamily="18" charset="0"/>
                <a:cs typeface="Times New Roman" panose="02020603050405020304" pitchFamily="18" charset="0"/>
              </a:rPr>
              <a:t>half</a:t>
            </a:r>
            <a:r>
              <a:rPr lang="en-GB" altLang="cs-CZ" sz="1600" i="1" dirty="0">
                <a:solidFill>
                  <a:srgbClr val="000000"/>
                </a:solidFill>
                <a:ea typeface="Times New Roman" panose="02020603050405020304" pitchFamily="18" charset="0"/>
                <a:cs typeface="Times New Roman" panose="02020603050405020304" pitchFamily="18" charset="0"/>
              </a:rPr>
              <a:t> = 2 π R/ </a:t>
            </a:r>
            <a:r>
              <a:rPr lang="en-GB" altLang="cs-CZ" sz="1600" dirty="0">
                <a:solidFill>
                  <a:srgbClr val="000000"/>
                </a:solidFill>
                <a:ea typeface="Times New Roman" panose="02020603050405020304" pitchFamily="18" charset="0"/>
                <a:cs typeface="Times New Roman" panose="02020603050405020304" pitchFamily="18" charset="0"/>
              </a:rPr>
              <a:t>(</a:t>
            </a:r>
            <a:r>
              <a:rPr lang="en-GB" altLang="cs-CZ" sz="1600" i="1" dirty="0">
                <a:solidFill>
                  <a:srgbClr val="000000"/>
                </a:solidFill>
                <a:ea typeface="Times New Roman" panose="02020603050405020304" pitchFamily="18" charset="0"/>
                <a:cs typeface="Times New Roman" panose="02020603050405020304" pitchFamily="18" charset="0"/>
              </a:rPr>
              <a:t>2 </a:t>
            </a:r>
            <a:r>
              <a:rPr lang="en-GB" altLang="cs-CZ" sz="1600" i="1" dirty="0" err="1">
                <a:solidFill>
                  <a:srgbClr val="000000"/>
                </a:solidFill>
                <a:ea typeface="Times New Roman" panose="02020603050405020304" pitchFamily="18" charset="0"/>
                <a:cs typeface="Times New Roman" panose="02020603050405020304" pitchFamily="18" charset="0"/>
              </a:rPr>
              <a:t>L</a:t>
            </a:r>
            <a:r>
              <a:rPr lang="en-GB" altLang="cs-CZ" sz="1600" i="1" baseline="-30000" dirty="0" err="1">
                <a:solidFill>
                  <a:srgbClr val="000000"/>
                </a:solidFill>
                <a:ea typeface="Times New Roman" panose="02020603050405020304" pitchFamily="18" charset="0"/>
                <a:cs typeface="Times New Roman" panose="02020603050405020304" pitchFamily="18" charset="0"/>
              </a:rPr>
              <a:t>max</a:t>
            </a:r>
            <a:r>
              <a:rPr lang="en-GB" altLang="cs-CZ" sz="1600" dirty="0">
                <a:solidFill>
                  <a:srgbClr val="000000"/>
                </a:solidFill>
                <a:ea typeface="Times New Roman" panose="02020603050405020304" pitchFamily="18" charset="0"/>
                <a:cs typeface="Times New Roman" panose="02020603050405020304" pitchFamily="18" charset="0"/>
              </a:rPr>
              <a:t>) = 40 050/ (2 </a:t>
            </a:r>
            <a:r>
              <a:rPr lang="en-GB" altLang="cs-CZ" sz="1600" i="1" dirty="0" err="1">
                <a:solidFill>
                  <a:srgbClr val="000000"/>
                </a:solidFill>
                <a:ea typeface="Times New Roman" panose="02020603050405020304" pitchFamily="18" charset="0"/>
                <a:cs typeface="Times New Roman" panose="02020603050405020304" pitchFamily="18" charset="0"/>
              </a:rPr>
              <a:t>L</a:t>
            </a:r>
            <a:r>
              <a:rPr lang="en-GB" altLang="cs-CZ" sz="1600" i="1" baseline="-30000" dirty="0" err="1">
                <a:solidFill>
                  <a:srgbClr val="000000"/>
                </a:solidFill>
                <a:ea typeface="Times New Roman" panose="02020603050405020304" pitchFamily="18" charset="0"/>
                <a:cs typeface="Times New Roman" panose="02020603050405020304" pitchFamily="18" charset="0"/>
              </a:rPr>
              <a:t>max</a:t>
            </a:r>
            <a:r>
              <a:rPr lang="en-GB" altLang="cs-CZ" sz="1600" dirty="0">
                <a:solidFill>
                  <a:srgbClr val="000000"/>
                </a:solidFill>
                <a:ea typeface="Times New Roman" panose="02020603050405020304" pitchFamily="18" charset="0"/>
                <a:cs typeface="Times New Roman" panose="02020603050405020304" pitchFamily="18" charset="0"/>
              </a:rPr>
              <a:t>).</a:t>
            </a:r>
          </a:p>
          <a:p>
            <a:pPr indent="184150" algn="just" eaLnBrk="0" fontAlgn="base" hangingPunct="0">
              <a:spcBef>
                <a:spcPct val="0"/>
              </a:spcBef>
              <a:spcAft>
                <a:spcPct val="0"/>
              </a:spcAft>
            </a:pPr>
            <a:endParaRPr lang="en-GB" altLang="cs-CZ" sz="1600" dirty="0">
              <a:solidFill>
                <a:srgbClr val="000000"/>
              </a:solidFill>
              <a:ea typeface="Times New Roman" panose="02020603050405020304" pitchFamily="18" charset="0"/>
              <a:cs typeface="Times New Roman" panose="02020603050405020304" pitchFamily="18" charset="0"/>
            </a:endParaRPr>
          </a:p>
          <a:p>
            <a:pPr indent="184150" algn="just" eaLnBrk="0" fontAlgn="base" hangingPunct="0">
              <a:spcBef>
                <a:spcPct val="0"/>
              </a:spcBef>
              <a:spcAft>
                <a:spcPct val="0"/>
              </a:spcAft>
            </a:pPr>
            <a:r>
              <a:rPr lang="en-GB" altLang="cs-CZ" sz="1600" dirty="0">
                <a:solidFill>
                  <a:srgbClr val="000000"/>
                </a:solidFill>
                <a:ea typeface="Times New Roman" panose="02020603050405020304" pitchFamily="18" charset="0"/>
                <a:cs typeface="Times New Roman" panose="02020603050405020304" pitchFamily="18" charset="0"/>
              </a:rPr>
              <a:t>This </a:t>
            </a:r>
            <a:r>
              <a:rPr lang="en-GB" altLang="cs-CZ" sz="1600" i="1" dirty="0" err="1">
                <a:solidFill>
                  <a:srgbClr val="000000"/>
                </a:solidFill>
                <a:ea typeface="Times New Roman" panose="02020603050405020304" pitchFamily="18" charset="0"/>
                <a:cs typeface="Times New Roman" panose="02020603050405020304" pitchFamily="18" charset="0"/>
              </a:rPr>
              <a:t>L</a:t>
            </a:r>
            <a:r>
              <a:rPr lang="en-GB" altLang="cs-CZ" sz="1600" i="1" baseline="-30000" dirty="0" err="1">
                <a:solidFill>
                  <a:srgbClr val="000000"/>
                </a:solidFill>
                <a:ea typeface="Times New Roman" panose="02020603050405020304" pitchFamily="18" charset="0"/>
                <a:cs typeface="Times New Roman" panose="02020603050405020304" pitchFamily="18" charset="0"/>
              </a:rPr>
              <a:t>half</a:t>
            </a:r>
            <a:r>
              <a:rPr lang="en-GB" altLang="cs-CZ" sz="1600" dirty="0">
                <a:solidFill>
                  <a:srgbClr val="000000"/>
                </a:solidFill>
                <a:ea typeface="Times New Roman" panose="02020603050405020304" pitchFamily="18" charset="0"/>
                <a:cs typeface="Times New Roman" panose="02020603050405020304" pitchFamily="18" charset="0"/>
              </a:rPr>
              <a:t> is what we call the “ground resolution”. For </a:t>
            </a:r>
            <a:r>
              <a:rPr lang="en-GB" altLang="cs-CZ" sz="1600" i="1" dirty="0" err="1">
                <a:solidFill>
                  <a:srgbClr val="000000"/>
                </a:solidFill>
                <a:ea typeface="Times New Roman" panose="02020603050405020304" pitchFamily="18" charset="0"/>
                <a:cs typeface="Times New Roman" panose="02020603050405020304" pitchFamily="18" charset="0"/>
              </a:rPr>
              <a:t>L</a:t>
            </a:r>
            <a:r>
              <a:rPr lang="en-GB" altLang="cs-CZ" sz="1600" i="1" baseline="-30000" dirty="0" err="1">
                <a:solidFill>
                  <a:srgbClr val="000000"/>
                </a:solidFill>
                <a:ea typeface="Times New Roman" panose="02020603050405020304" pitchFamily="18" charset="0"/>
                <a:cs typeface="Times New Roman" panose="02020603050405020304" pitchFamily="18" charset="0"/>
              </a:rPr>
              <a:t>max</a:t>
            </a:r>
            <a:r>
              <a:rPr lang="en-GB" altLang="cs-CZ" sz="1600" i="1" dirty="0">
                <a:solidFill>
                  <a:srgbClr val="000000"/>
                </a:solidFill>
                <a:ea typeface="Times New Roman" panose="02020603050405020304" pitchFamily="18" charset="0"/>
                <a:cs typeface="Times New Roman" panose="02020603050405020304" pitchFamily="18" charset="0"/>
              </a:rPr>
              <a:t>= 300 </a:t>
            </a:r>
            <a:r>
              <a:rPr lang="en-GB" altLang="cs-CZ" sz="1600" dirty="0">
                <a:solidFill>
                  <a:srgbClr val="000000"/>
                </a:solidFill>
                <a:ea typeface="Times New Roman" panose="02020603050405020304" pitchFamily="18" charset="0"/>
                <a:cs typeface="Times New Roman" panose="02020603050405020304" pitchFamily="18" charset="0"/>
              </a:rPr>
              <a:t>and</a:t>
            </a:r>
            <a:r>
              <a:rPr lang="en-GB" altLang="cs-CZ" sz="1600" i="1" dirty="0">
                <a:solidFill>
                  <a:srgbClr val="000000"/>
                </a:solidFill>
                <a:ea typeface="Times New Roman" panose="02020603050405020304" pitchFamily="18" charset="0"/>
                <a:cs typeface="Times New Roman" panose="02020603050405020304" pitchFamily="18" charset="0"/>
              </a:rPr>
              <a:t> 2190, </a:t>
            </a:r>
            <a:r>
              <a:rPr lang="en-GB" altLang="cs-CZ" sz="1600" dirty="0">
                <a:solidFill>
                  <a:srgbClr val="000000"/>
                </a:solidFill>
                <a:ea typeface="Times New Roman" panose="02020603050405020304" pitchFamily="18" charset="0"/>
                <a:cs typeface="Times New Roman" panose="02020603050405020304" pitchFamily="18" charset="0"/>
              </a:rPr>
              <a:t>we have</a:t>
            </a:r>
            <a:r>
              <a:rPr lang="en-GB" altLang="cs-CZ" sz="1600" i="1" dirty="0">
                <a:solidFill>
                  <a:srgbClr val="000000"/>
                </a:solidFill>
                <a:ea typeface="Times New Roman" panose="02020603050405020304" pitchFamily="18" charset="0"/>
                <a:cs typeface="Times New Roman" panose="02020603050405020304" pitchFamily="18" charset="0"/>
              </a:rPr>
              <a:t> </a:t>
            </a:r>
            <a:r>
              <a:rPr lang="en-GB" altLang="cs-CZ" sz="1600" i="1" dirty="0" err="1">
                <a:solidFill>
                  <a:srgbClr val="000000"/>
                </a:solidFill>
                <a:ea typeface="Times New Roman" panose="02020603050405020304" pitchFamily="18" charset="0"/>
                <a:cs typeface="Times New Roman" panose="02020603050405020304" pitchFamily="18" charset="0"/>
              </a:rPr>
              <a:t>L</a:t>
            </a:r>
            <a:r>
              <a:rPr lang="en-GB" altLang="cs-CZ" sz="1600" i="1" baseline="-30000" dirty="0" err="1">
                <a:solidFill>
                  <a:srgbClr val="000000"/>
                </a:solidFill>
                <a:ea typeface="Times New Roman" panose="02020603050405020304" pitchFamily="18" charset="0"/>
                <a:cs typeface="Times New Roman" panose="02020603050405020304" pitchFamily="18" charset="0"/>
              </a:rPr>
              <a:t>half</a:t>
            </a:r>
            <a:r>
              <a:rPr lang="en-GB" altLang="cs-CZ" sz="1600" i="1" baseline="-30000" dirty="0">
                <a:solidFill>
                  <a:srgbClr val="000000"/>
                </a:solidFill>
                <a:ea typeface="Times New Roman" panose="02020603050405020304" pitchFamily="18" charset="0"/>
                <a:cs typeface="Times New Roman" panose="02020603050405020304" pitchFamily="18" charset="0"/>
              </a:rPr>
              <a:t> </a:t>
            </a:r>
            <a:r>
              <a:rPr lang="en-GB" altLang="cs-CZ" sz="1600" dirty="0">
                <a:solidFill>
                  <a:srgbClr val="000000"/>
                </a:solidFill>
                <a:ea typeface="Times New Roman" panose="02020603050405020304" pitchFamily="18" charset="0"/>
                <a:cs typeface="Times New Roman" panose="02020603050405020304" pitchFamily="18" charset="0"/>
              </a:rPr>
              <a:t>=</a:t>
            </a:r>
            <a:r>
              <a:rPr lang="en-GB" altLang="cs-CZ" sz="1600" i="1" baseline="-30000" dirty="0">
                <a:solidFill>
                  <a:srgbClr val="000000"/>
                </a:solidFill>
                <a:ea typeface="Times New Roman" panose="02020603050405020304" pitchFamily="18" charset="0"/>
                <a:cs typeface="Times New Roman" panose="02020603050405020304" pitchFamily="18" charset="0"/>
              </a:rPr>
              <a:t> </a:t>
            </a:r>
            <a:r>
              <a:rPr lang="en-GB" altLang="cs-CZ" sz="1600" dirty="0">
                <a:solidFill>
                  <a:srgbClr val="000000"/>
                </a:solidFill>
                <a:ea typeface="Times New Roman" panose="02020603050405020304" pitchFamily="18" charset="0"/>
                <a:cs typeface="Times New Roman" panose="02020603050405020304" pitchFamily="18" charset="0"/>
              </a:rPr>
              <a:t>67 and 9 km, respectively. The former limit roughly corresponds to the resolution of the GOCE data alone, and the latter belongs to the combined models, EGM 2008, EIGEN 6C4 or SatGavRET2014 (in the case of the Earth).</a:t>
            </a:r>
            <a:r>
              <a:rPr lang="cs-CZ" altLang="cs-CZ" sz="1600" dirty="0"/>
              <a:t> </a:t>
            </a:r>
          </a:p>
        </p:txBody>
      </p:sp>
    </p:spTree>
    <p:extLst>
      <p:ext uri="{BB962C8B-B14F-4D97-AF65-F5344CB8AC3E}">
        <p14:creationId xmlns:p14="http://schemas.microsoft.com/office/powerpoint/2010/main" val="3405854107"/>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5AEB614-B775-4F34-63E2-AAA8AF3443F3}"/>
              </a:ext>
            </a:extLst>
          </p:cNvPr>
          <p:cNvSpPr txBox="1"/>
          <p:nvPr/>
        </p:nvSpPr>
        <p:spPr>
          <a:xfrm>
            <a:off x="353342" y="171938"/>
            <a:ext cx="1132278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 Artefacts - theoretical notes    Truncation error tests     Danger of misinterpretations</a:t>
            </a:r>
            <a:endParaRPr lang="cs-CZ" sz="2400" b="1" dirty="0">
              <a:latin typeface="Times New Roman" panose="02020603050405020304" pitchFamily="18" charset="0"/>
              <a:cs typeface="Times New Roman" panose="02020603050405020304" pitchFamily="18" charset="0"/>
            </a:endParaRPr>
          </a:p>
        </p:txBody>
      </p:sp>
      <p:sp>
        <p:nvSpPr>
          <p:cNvPr id="3" name="TextovéPole 2">
            <a:extLst>
              <a:ext uri="{FF2B5EF4-FFF2-40B4-BE49-F238E27FC236}">
                <a16:creationId xmlns:a16="http://schemas.microsoft.com/office/drawing/2014/main" id="{8A6A6322-8706-B2E0-2B6E-0BB1553329EA}"/>
              </a:ext>
            </a:extLst>
          </p:cNvPr>
          <p:cNvSpPr txBox="1"/>
          <p:nvPr/>
        </p:nvSpPr>
        <p:spPr>
          <a:xfrm>
            <a:off x="827689" y="0"/>
            <a:ext cx="10374086" cy="7940635"/>
          </a:xfrm>
          <a:prstGeom prst="rect">
            <a:avLst/>
          </a:prstGeom>
          <a:noFill/>
        </p:spPr>
        <p:txBody>
          <a:bodyPr wrap="square" rtlCol="0">
            <a:spAutoFit/>
          </a:bodyPr>
          <a:lstStyle/>
          <a:p>
            <a:r>
              <a:rPr lang="en-US" dirty="0"/>
              <a:t> </a:t>
            </a:r>
          </a:p>
          <a:p>
            <a:pPr algn="just">
              <a:spcAft>
                <a:spcPts val="80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We quote from </a:t>
            </a:r>
            <a:r>
              <a:rPr lang="en-GB" dirty="0">
                <a:effectLst/>
                <a:latin typeface="Times New Roman" panose="02020603050405020304" pitchFamily="18" charset="0"/>
                <a:ea typeface="Calibri" panose="020F0502020204030204" pitchFamily="34" charset="0"/>
                <a:cs typeface="Times New Roman" panose="02020603050405020304" pitchFamily="18" charset="0"/>
              </a:rPr>
              <a:t>Klokočník et al. (2021), where we distinguished various types of artefacts:</a:t>
            </a:r>
            <a:endParaRPr lang="cs-CZ"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romanLcParenBoth"/>
            </a:pPr>
            <a:r>
              <a:rPr lang="en-GB" dirty="0">
                <a:effectLst/>
                <a:latin typeface="Times New Roman" panose="02020603050405020304" pitchFamily="18" charset="0"/>
                <a:ea typeface="Calibri" panose="020F0502020204030204" pitchFamily="34" charset="0"/>
                <a:cs typeface="Times New Roman" panose="02020603050405020304" pitchFamily="18" charset="0"/>
              </a:rPr>
              <a:t>G</a:t>
            </a:r>
            <a:r>
              <a:rPr lang="en-GB" i="1" dirty="0">
                <a:effectLst/>
                <a:latin typeface="Times New Roman" panose="02020603050405020304" pitchFamily="18" charset="0"/>
                <a:ea typeface="Calibri" panose="020F0502020204030204" pitchFamily="34" charset="0"/>
                <a:cs typeface="Times New Roman" panose="02020603050405020304" pitchFamily="18" charset="0"/>
              </a:rPr>
              <a:t>raining </a:t>
            </a:r>
            <a:r>
              <a:rPr lang="en-GB" dirty="0">
                <a:effectLst/>
                <a:latin typeface="Times New Roman" panose="02020603050405020304" pitchFamily="18" charset="0"/>
                <a:ea typeface="Calibri" panose="020F0502020204030204" pitchFamily="34" charset="0"/>
                <a:cs typeface="Times New Roman" panose="02020603050405020304" pitchFamily="18" charset="0"/>
              </a:rPr>
              <a:t>of the signal when increasing the resolution of the computed parameter from the data set of not sufficient quality. The graining is increasing with increasing demands leading to a total disintegration, break-up, dispersion of the signal. The graining can be understood as an indicator of a forthcoming failure in the “high resolution” result. The artefact is defined by graining and that a failure of a presenting the calculations. For example, there is a spherical harmonic expansion of quantity </a:t>
            </a:r>
            <a:r>
              <a:rPr lang="en-GB" i="1" dirty="0">
                <a:effectLst/>
                <a:latin typeface="Times New Roman" panose="02020603050405020304" pitchFamily="18" charset="0"/>
                <a:ea typeface="Calibri" panose="020F0502020204030204" pitchFamily="34" charset="0"/>
                <a:cs typeface="Times New Roman" panose="02020603050405020304" pitchFamily="18" charset="0"/>
              </a:rPr>
              <a:t>V</a:t>
            </a:r>
            <a:r>
              <a:rPr lang="en-GB" dirty="0">
                <a:effectLst/>
                <a:latin typeface="Times New Roman" panose="02020603050405020304" pitchFamily="18" charset="0"/>
                <a:ea typeface="Calibri" panose="020F0502020204030204" pitchFamily="34" charset="0"/>
                <a:cs typeface="Times New Roman" panose="02020603050405020304" pitchFamily="18" charset="0"/>
              </a:rPr>
              <a:t> to certain maximum degree and order (d/o), but beyond certain d/o the calculation solutions start diverging and the artefacts will appear. </a:t>
            </a:r>
            <a:endParaRPr lang="cs-CZ"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romanLcParenBoth"/>
            </a:pPr>
            <a:r>
              <a:rPr lang="en-GB" i="1" dirty="0" err="1">
                <a:effectLst/>
                <a:latin typeface="Times New Roman" panose="02020603050405020304" pitchFamily="18" charset="0"/>
                <a:ea typeface="Calibri" panose="020F0502020204030204" pitchFamily="34" charset="0"/>
                <a:cs typeface="Times New Roman" panose="02020603050405020304" pitchFamily="18" charset="0"/>
              </a:rPr>
              <a:t>Phantoming</a:t>
            </a:r>
            <a:r>
              <a:rPr lang="en-GB" dirty="0">
                <a:effectLst/>
                <a:latin typeface="Times New Roman" panose="02020603050405020304" pitchFamily="18" charset="0"/>
                <a:ea typeface="Calibri" panose="020F0502020204030204" pitchFamily="34" charset="0"/>
                <a:cs typeface="Times New Roman" panose="02020603050405020304" pitchFamily="18" charset="0"/>
              </a:rPr>
              <a:t> - odd, bizarre, fantastic, looking, for example, like long walls of various forms, pyramids, circles and other ghosts, partly due to lack of data, partly from processing procedures and software. </a:t>
            </a:r>
            <a:endParaRPr lang="cs-CZ"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romanLcParenBoth"/>
            </a:pPr>
            <a:r>
              <a:rPr lang="en-GB" i="1" dirty="0">
                <a:effectLst/>
                <a:latin typeface="Times New Roman" panose="02020603050405020304" pitchFamily="18" charset="0"/>
                <a:ea typeface="Calibri" panose="020F0502020204030204" pitchFamily="34" charset="0"/>
                <a:cs typeface="Times New Roman" panose="02020603050405020304" pitchFamily="18" charset="0"/>
              </a:rPr>
              <a:t>Data gapping</a:t>
            </a:r>
            <a:r>
              <a:rPr lang="en-GB" dirty="0">
                <a:effectLst/>
                <a:latin typeface="Times New Roman" panose="02020603050405020304" pitchFamily="18" charset="0"/>
                <a:ea typeface="Calibri" panose="020F0502020204030204" pitchFamily="34" charset="0"/>
                <a:cs typeface="Times New Roman" panose="02020603050405020304" pitchFamily="18" charset="0"/>
              </a:rPr>
              <a:t> (for example, regions with missing bedrock topography, regions with data from ice penetrating radars in Antarctica) may yield false smoothed signal, expressing featureless areas. </a:t>
            </a:r>
            <a:endParaRPr lang="cs-CZ"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romanLcParenBoth"/>
            </a:pPr>
            <a:r>
              <a:rPr lang="en-GB" i="1" dirty="0">
                <a:effectLst/>
                <a:latin typeface="Times New Roman" panose="02020603050405020304" pitchFamily="18" charset="0"/>
                <a:ea typeface="Calibri" panose="020F0502020204030204" pitchFamily="34" charset="0"/>
                <a:cs typeface="Times New Roman" panose="02020603050405020304" pitchFamily="18" charset="0"/>
              </a:rPr>
              <a:t>Aliasing</a:t>
            </a:r>
            <a:r>
              <a:rPr lang="en-GB" dirty="0">
                <a:effectLst/>
                <a:latin typeface="Times New Roman" panose="02020603050405020304" pitchFamily="18" charset="0"/>
                <a:ea typeface="Calibri" panose="020F0502020204030204" pitchFamily="34" charset="0"/>
                <a:cs typeface="Times New Roman" panose="02020603050405020304" pitchFamily="18" charset="0"/>
              </a:rPr>
              <a:t> appears when we attempt reconstructing the original waveform from its samples and we have not sufficient amount of such samples. Aliasing represents a</a:t>
            </a:r>
            <a:r>
              <a:rPr lang="en-GB" i="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dirty="0">
                <a:effectLst/>
                <a:latin typeface="Times New Roman" panose="02020603050405020304" pitchFamily="18" charset="0"/>
                <a:ea typeface="Calibri" panose="020F0502020204030204" pitchFamily="34" charset="0"/>
                <a:cs typeface="Times New Roman" panose="02020603050405020304" pitchFamily="18" charset="0"/>
              </a:rPr>
              <a:t>long-wave artefact due to not sufficient sampling in frequency space (insufficient data density); the shorter frequencies can have real context but hidden due to aliasing. Aliasing produces features like barriers, bulwarks, mounds, valleys, lakes, pyramid-like objects.</a:t>
            </a:r>
            <a:endParaRPr lang="cs-CZ"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mj-lt"/>
              <a:buAutoNum type="romanLcParenBoth"/>
            </a:pPr>
            <a:r>
              <a:rPr lang="en-GB" i="1" dirty="0">
                <a:effectLst/>
                <a:latin typeface="Times New Roman" panose="02020603050405020304" pitchFamily="18" charset="0"/>
                <a:ea typeface="Calibri" panose="020F0502020204030204" pitchFamily="34" charset="0"/>
                <a:cs typeface="Times New Roman" panose="02020603050405020304" pitchFamily="18" charset="0"/>
              </a:rPr>
              <a:t>Striping</a:t>
            </a:r>
            <a:r>
              <a:rPr lang="en-GB" dirty="0">
                <a:effectLst/>
                <a:latin typeface="Times New Roman" panose="02020603050405020304" pitchFamily="18" charset="0"/>
                <a:ea typeface="Calibri" panose="020F0502020204030204" pitchFamily="34" charset="0"/>
                <a:cs typeface="Times New Roman" panose="02020603050405020304" pitchFamily="18" charset="0"/>
              </a:rPr>
              <a:t>, organized along-track of satellite orbit bearing the instrument providing the data. They originate due to the irregular satellite altitude, different instrument condition (night vs. day radiation exposure conditions, solar wind activity) data coverage and gaps. When we compare density of the data along-track to that cross-track orbital components, we see remarkable differences between these two: one is high, one is low</a:t>
            </a:r>
            <a:r>
              <a:rPr lang="en-GB" i="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dirty="0">
                <a:effectLst/>
                <a:latin typeface="Times New Roman" panose="02020603050405020304" pitchFamily="18" charset="0"/>
                <a:ea typeface="Calibri" panose="020F0502020204030204" pitchFamily="34" charset="0"/>
                <a:cs typeface="Times New Roman" panose="02020603050405020304" pitchFamily="18" charset="0"/>
              </a:rPr>
              <a:t>In the case of specialised, nearly polar geodetic satellites used for gravity field studies, the along-track component is roughly in SN/NS direction while the cross-track goes along longitudes WE/EW.</a:t>
            </a:r>
            <a:endParaRPr lang="en-US"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2727723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6A64848-0CC1-7EE6-803B-5ADF1C3777AC}"/>
              </a:ext>
            </a:extLst>
          </p:cNvPr>
          <p:cNvPicPr>
            <a:picLocks noChangeAspect="1"/>
          </p:cNvPicPr>
          <p:nvPr/>
        </p:nvPicPr>
        <p:blipFill rotWithShape="1">
          <a:blip r:embed="rId3"/>
          <a:srcRect l="27071" t="37887"/>
          <a:stretch/>
        </p:blipFill>
        <p:spPr>
          <a:xfrm>
            <a:off x="2351584" y="4221088"/>
            <a:ext cx="7632848" cy="3650954"/>
          </a:xfrm>
          <a:prstGeom prst="rect">
            <a:avLst/>
          </a:prstGeom>
        </p:spPr>
      </p:pic>
      <p:sp>
        <p:nvSpPr>
          <p:cNvPr id="5" name="TextovéPole 4">
            <a:extLst>
              <a:ext uri="{FF2B5EF4-FFF2-40B4-BE49-F238E27FC236}">
                <a16:creationId xmlns:a16="http://schemas.microsoft.com/office/drawing/2014/main" id="{4B4EFE0A-91CD-20E6-5711-1BF074654654}"/>
              </a:ext>
            </a:extLst>
          </p:cNvPr>
          <p:cNvSpPr txBox="1"/>
          <p:nvPr/>
        </p:nvSpPr>
        <p:spPr>
          <a:xfrm rot="10800000" flipV="1">
            <a:off x="642257" y="789676"/>
            <a:ext cx="1839685"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Low resolution</a:t>
            </a:r>
            <a:endParaRPr lang="cs-CZ" b="1" dirty="0">
              <a:latin typeface="Times New Roman" panose="02020603050405020304" pitchFamily="18" charset="0"/>
              <a:cs typeface="Times New Roman" panose="02020603050405020304" pitchFamily="18" charset="0"/>
            </a:endParaRPr>
          </a:p>
        </p:txBody>
      </p:sp>
      <p:pic>
        <p:nvPicPr>
          <p:cNvPr id="7" name="Obrázek 6">
            <a:extLst>
              <a:ext uri="{FF2B5EF4-FFF2-40B4-BE49-F238E27FC236}">
                <a16:creationId xmlns:a16="http://schemas.microsoft.com/office/drawing/2014/main" id="{E837C61A-30DE-343C-C801-97958DEB771B}"/>
              </a:ext>
            </a:extLst>
          </p:cNvPr>
          <p:cNvPicPr>
            <a:picLocks noChangeAspect="1"/>
          </p:cNvPicPr>
          <p:nvPr/>
        </p:nvPicPr>
        <p:blipFill rotWithShape="1">
          <a:blip r:embed="rId4"/>
          <a:srcRect l="17712" t="23359" r="20075" b="14946"/>
          <a:stretch/>
        </p:blipFill>
        <p:spPr>
          <a:xfrm>
            <a:off x="3087979" y="692697"/>
            <a:ext cx="5688632" cy="3168352"/>
          </a:xfrm>
          <a:prstGeom prst="rect">
            <a:avLst/>
          </a:prstGeom>
        </p:spPr>
      </p:pic>
      <p:sp>
        <p:nvSpPr>
          <p:cNvPr id="9" name="TextovéPole 8">
            <a:extLst>
              <a:ext uri="{FF2B5EF4-FFF2-40B4-BE49-F238E27FC236}">
                <a16:creationId xmlns:a16="http://schemas.microsoft.com/office/drawing/2014/main" id="{CEF03F27-07A8-7794-CFBD-F2646AA1E576}"/>
              </a:ext>
            </a:extLst>
          </p:cNvPr>
          <p:cNvSpPr txBox="1"/>
          <p:nvPr/>
        </p:nvSpPr>
        <p:spPr>
          <a:xfrm>
            <a:off x="3085647" y="3811109"/>
            <a:ext cx="6606480" cy="307777"/>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                  Historical map of planet mars from Giovanni Schiaparelli</a:t>
            </a:r>
            <a:endParaRPr lang="cs-CZ"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132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6839" y="0"/>
            <a:ext cx="7478322" cy="6858000"/>
          </a:xfrm>
          <a:prstGeom prst="rect">
            <a:avLst/>
          </a:prstGeom>
        </p:spPr>
      </p:pic>
      <p:sp>
        <p:nvSpPr>
          <p:cNvPr id="3" name="TextovéPole 2"/>
          <p:cNvSpPr txBox="1"/>
          <p:nvPr/>
        </p:nvSpPr>
        <p:spPr>
          <a:xfrm>
            <a:off x="6600056" y="5157192"/>
            <a:ext cx="654346" cy="523220"/>
          </a:xfrm>
          <a:prstGeom prst="rect">
            <a:avLst/>
          </a:prstGeom>
          <a:noFill/>
        </p:spPr>
        <p:txBody>
          <a:bodyPr wrap="none" rtlCol="0">
            <a:spAutoFit/>
          </a:bodyPr>
          <a:lstStyle/>
          <a:p>
            <a:r>
              <a:rPr lang="cs-CZ" sz="2800" dirty="0">
                <a:solidFill>
                  <a:schemeClr val="bg1"/>
                </a:solidFill>
              </a:rPr>
              <a:t>WL</a:t>
            </a:r>
          </a:p>
        </p:txBody>
      </p:sp>
    </p:spTree>
    <p:extLst>
      <p:ext uri="{BB962C8B-B14F-4D97-AF65-F5344CB8AC3E}">
        <p14:creationId xmlns:p14="http://schemas.microsoft.com/office/powerpoint/2010/main" val="2383111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5640" y="332657"/>
            <a:ext cx="7020272" cy="3168537"/>
          </a:xfrm>
          <a:prstGeom prst="rect">
            <a:avLst/>
          </a:prstGeom>
        </p:spPr>
      </p:pic>
      <p:pic>
        <p:nvPicPr>
          <p:cNvPr id="3" name="Obrázek 2">
            <a:extLst>
              <a:ext uri="{FF2B5EF4-FFF2-40B4-BE49-F238E27FC236}">
                <a16:creationId xmlns:a16="http://schemas.microsoft.com/office/drawing/2014/main" id="{284A4751-FD70-FDFE-78E8-7EF1767437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62"/>
          <a:stretch/>
        </p:blipFill>
        <p:spPr>
          <a:xfrm>
            <a:off x="2819772" y="2924944"/>
            <a:ext cx="7344816" cy="3259218"/>
          </a:xfrm>
          <a:prstGeom prst="rect">
            <a:avLst/>
          </a:prstGeom>
        </p:spPr>
      </p:pic>
      <p:sp>
        <p:nvSpPr>
          <p:cNvPr id="4" name="TextovéPole 3">
            <a:extLst>
              <a:ext uri="{FF2B5EF4-FFF2-40B4-BE49-F238E27FC236}">
                <a16:creationId xmlns:a16="http://schemas.microsoft.com/office/drawing/2014/main" id="{0E329DD4-CB34-D06D-5C1C-EACCBD2C9C6C}"/>
              </a:ext>
            </a:extLst>
          </p:cNvPr>
          <p:cNvSpPr txBox="1"/>
          <p:nvPr/>
        </p:nvSpPr>
        <p:spPr>
          <a:xfrm>
            <a:off x="259081" y="982469"/>
            <a:ext cx="3311434"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we ask too much</a:t>
            </a:r>
          </a:p>
          <a:p>
            <a:r>
              <a:rPr lang="en-US" sz="2000" dirty="0">
                <a:latin typeface="Times New Roman" panose="02020603050405020304" pitchFamily="18" charset="0"/>
                <a:cs typeface="Times New Roman" panose="02020603050405020304" pitchFamily="18" charset="0"/>
              </a:rPr>
              <a:t>than the data</a:t>
            </a:r>
          </a:p>
          <a:p>
            <a:r>
              <a:rPr lang="en-US" sz="2000" dirty="0">
                <a:latin typeface="Times New Roman" panose="02020603050405020304" pitchFamily="18" charset="0"/>
                <a:cs typeface="Times New Roman" panose="02020603050405020304" pitchFamily="18" charset="0"/>
              </a:rPr>
              <a:t>may provide</a:t>
            </a: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241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2"/>
          <a:stretch>
            <a:fillRect/>
          </a:stretch>
        </p:blipFill>
        <p:spPr>
          <a:xfrm>
            <a:off x="1091404" y="1"/>
            <a:ext cx="5760720" cy="3089275"/>
          </a:xfrm>
          <a:prstGeom prst="rect">
            <a:avLst/>
          </a:prstGeom>
        </p:spPr>
      </p:pic>
      <p:pic>
        <p:nvPicPr>
          <p:cNvPr id="4" name="Obrázek 3"/>
          <p:cNvPicPr/>
          <p:nvPr/>
        </p:nvPicPr>
        <p:blipFill rotWithShape="1">
          <a:blip r:embed="rId3"/>
          <a:srcRect t="9323"/>
          <a:stretch/>
        </p:blipFill>
        <p:spPr>
          <a:xfrm>
            <a:off x="5159896" y="1196753"/>
            <a:ext cx="5760720" cy="2801243"/>
          </a:xfrm>
          <a:prstGeom prst="rect">
            <a:avLst/>
          </a:prstGeom>
        </p:spPr>
      </p:pic>
      <p:pic>
        <p:nvPicPr>
          <p:cNvPr id="5" name="Obrázek 4"/>
          <p:cNvPicPr/>
          <p:nvPr/>
        </p:nvPicPr>
        <p:blipFill rotWithShape="1">
          <a:blip r:embed="rId4"/>
          <a:srcRect t="9488"/>
          <a:stretch/>
        </p:blipFill>
        <p:spPr>
          <a:xfrm>
            <a:off x="1343473" y="3429000"/>
            <a:ext cx="5204617" cy="2508128"/>
          </a:xfrm>
          <a:prstGeom prst="rect">
            <a:avLst/>
          </a:prstGeom>
        </p:spPr>
      </p:pic>
      <p:pic>
        <p:nvPicPr>
          <p:cNvPr id="7" name="Obrázek 6"/>
          <p:cNvPicPr/>
          <p:nvPr/>
        </p:nvPicPr>
        <p:blipFill rotWithShape="1">
          <a:blip r:embed="rId5"/>
          <a:srcRect l="-1251" t="14064" r="1251" b="8587"/>
          <a:stretch/>
        </p:blipFill>
        <p:spPr>
          <a:xfrm>
            <a:off x="5591944" y="4337721"/>
            <a:ext cx="5760720" cy="2376265"/>
          </a:xfrm>
          <a:prstGeom prst="rect">
            <a:avLst/>
          </a:prstGeom>
        </p:spPr>
      </p:pic>
    </p:spTree>
    <p:extLst>
      <p:ext uri="{BB962C8B-B14F-4D97-AF65-F5344CB8AC3E}">
        <p14:creationId xmlns:p14="http://schemas.microsoft.com/office/powerpoint/2010/main" val="2897521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9711" y="111358"/>
            <a:ext cx="4644009" cy="3482311"/>
          </a:xfrm>
          <a:prstGeom prst="rect">
            <a:avLst/>
          </a:prstGeom>
        </p:spPr>
      </p:pic>
      <p:pic>
        <p:nvPicPr>
          <p:cNvPr id="3" name="Obrázek 2"/>
          <p:cNvPicPr>
            <a:picLocks noChangeAspect="1"/>
          </p:cNvPicPr>
          <p:nvPr/>
        </p:nvPicPr>
        <p:blipFill rotWithShape="1">
          <a:blip r:embed="rId4" cstate="print">
            <a:extLst>
              <a:ext uri="{28A0092B-C50C-407E-A947-70E740481C1C}">
                <a14:useLocalDpi xmlns:a14="http://schemas.microsoft.com/office/drawing/2010/main" val="0"/>
              </a:ext>
            </a:extLst>
          </a:blip>
          <a:srcRect l="5873"/>
          <a:stretch/>
        </p:blipFill>
        <p:spPr>
          <a:xfrm>
            <a:off x="2389007" y="3425634"/>
            <a:ext cx="4299956" cy="3425507"/>
          </a:xfrm>
          <a:prstGeom prst="rect">
            <a:avLst/>
          </a:prstGeom>
        </p:spPr>
      </p:pic>
      <p:pic>
        <p:nvPicPr>
          <p:cNvPr id="4" name="Obrázek 3"/>
          <p:cNvPicPr>
            <a:picLocks noChangeAspect="1"/>
          </p:cNvPicPr>
          <p:nvPr/>
        </p:nvPicPr>
        <p:blipFill rotWithShape="1">
          <a:blip r:embed="rId5" cstate="print">
            <a:extLst>
              <a:ext uri="{28A0092B-C50C-407E-A947-70E740481C1C}">
                <a14:useLocalDpi xmlns:a14="http://schemas.microsoft.com/office/drawing/2010/main" val="0"/>
              </a:ext>
            </a:extLst>
          </a:blip>
          <a:srcRect l="9177" t="605" r="6068" b="2627"/>
          <a:stretch/>
        </p:blipFill>
        <p:spPr>
          <a:xfrm>
            <a:off x="6672064" y="94940"/>
            <a:ext cx="3641094" cy="3373366"/>
          </a:xfrm>
          <a:prstGeom prst="rect">
            <a:avLst/>
          </a:prstGeom>
        </p:spPr>
      </p:pic>
      <p:pic>
        <p:nvPicPr>
          <p:cNvPr id="5" name="Obrázek 4"/>
          <p:cNvPicPr>
            <a:picLocks noChangeAspect="1"/>
          </p:cNvPicPr>
          <p:nvPr/>
        </p:nvPicPr>
        <p:blipFill rotWithShape="1">
          <a:blip r:embed="rId6" cstate="print">
            <a:extLst>
              <a:ext uri="{28A0092B-C50C-407E-A947-70E740481C1C}">
                <a14:useLocalDpi xmlns:a14="http://schemas.microsoft.com/office/drawing/2010/main" val="0"/>
              </a:ext>
            </a:extLst>
          </a:blip>
          <a:srcRect l="9051"/>
          <a:stretch/>
        </p:blipFill>
        <p:spPr>
          <a:xfrm>
            <a:off x="6556634" y="3425634"/>
            <a:ext cx="4111366" cy="3389695"/>
          </a:xfrm>
          <a:prstGeom prst="rect">
            <a:avLst/>
          </a:prstGeom>
        </p:spPr>
      </p:pic>
      <p:pic>
        <p:nvPicPr>
          <p:cNvPr id="6" name="Obráze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4466" y="39318"/>
            <a:ext cx="4647138" cy="3484610"/>
          </a:xfrm>
          <a:prstGeom prst="rect">
            <a:avLst/>
          </a:prstGeom>
        </p:spPr>
      </p:pic>
      <p:pic>
        <p:nvPicPr>
          <p:cNvPr id="7" name="Obrázek 6"/>
          <p:cNvPicPr>
            <a:picLocks noChangeAspect="1"/>
          </p:cNvPicPr>
          <p:nvPr/>
        </p:nvPicPr>
        <p:blipFill rotWithShape="1">
          <a:blip r:embed="rId8" cstate="print">
            <a:extLst>
              <a:ext uri="{28A0092B-C50C-407E-A947-70E740481C1C}">
                <a14:useLocalDpi xmlns:a14="http://schemas.microsoft.com/office/drawing/2010/main" val="0"/>
              </a:ext>
            </a:extLst>
          </a:blip>
          <a:srcRect l="9479"/>
          <a:stretch/>
        </p:blipFill>
        <p:spPr>
          <a:xfrm>
            <a:off x="6535692" y="44824"/>
            <a:ext cx="4153250" cy="3440415"/>
          </a:xfrm>
          <a:prstGeom prst="rect">
            <a:avLst/>
          </a:prstGeom>
        </p:spPr>
      </p:pic>
      <p:pic>
        <p:nvPicPr>
          <p:cNvPr id="10" name="Obrázek 9"/>
          <p:cNvPicPr>
            <a:picLocks noChangeAspect="1"/>
          </p:cNvPicPr>
          <p:nvPr/>
        </p:nvPicPr>
        <p:blipFill rotWithShape="1">
          <a:blip r:embed="rId9" cstate="print">
            <a:extLst>
              <a:ext uri="{28A0092B-C50C-407E-A947-70E740481C1C}">
                <a14:useLocalDpi xmlns:a14="http://schemas.microsoft.com/office/drawing/2010/main" val="0"/>
              </a:ext>
            </a:extLst>
          </a:blip>
          <a:srcRect l="9535"/>
          <a:stretch/>
        </p:blipFill>
        <p:spPr>
          <a:xfrm>
            <a:off x="6529339" y="3477299"/>
            <a:ext cx="4008035" cy="3322175"/>
          </a:xfrm>
          <a:prstGeom prst="rect">
            <a:avLst/>
          </a:prstGeom>
        </p:spPr>
      </p:pic>
      <p:pic>
        <p:nvPicPr>
          <p:cNvPr id="12" name="Obrázek 11"/>
          <p:cNvPicPr>
            <a:picLocks noChangeAspect="1"/>
          </p:cNvPicPr>
          <p:nvPr/>
        </p:nvPicPr>
        <p:blipFill rotWithShape="1">
          <a:blip r:embed="rId10" cstate="print">
            <a:extLst>
              <a:ext uri="{28A0092B-C50C-407E-A947-70E740481C1C}">
                <a14:useLocalDpi xmlns:a14="http://schemas.microsoft.com/office/drawing/2010/main" val="0"/>
              </a:ext>
            </a:extLst>
          </a:blip>
          <a:srcRect r="5976"/>
          <a:stretch/>
        </p:blipFill>
        <p:spPr>
          <a:xfrm>
            <a:off x="1884007" y="3425633"/>
            <a:ext cx="4474831" cy="3568680"/>
          </a:xfrm>
          <a:prstGeom prst="rect">
            <a:avLst/>
          </a:prstGeom>
        </p:spPr>
      </p:pic>
      <p:sp>
        <p:nvSpPr>
          <p:cNvPr id="8" name="TextovéPole 7">
            <a:extLst>
              <a:ext uri="{FF2B5EF4-FFF2-40B4-BE49-F238E27FC236}">
                <a16:creationId xmlns:a16="http://schemas.microsoft.com/office/drawing/2014/main" id="{F361FC4F-DC26-96D3-0A64-18717A250596}"/>
              </a:ext>
            </a:extLst>
          </p:cNvPr>
          <p:cNvSpPr txBox="1"/>
          <p:nvPr/>
        </p:nvSpPr>
        <p:spPr>
          <a:xfrm>
            <a:off x="-36211" y="1378918"/>
            <a:ext cx="2095093" cy="4093428"/>
          </a:xfrm>
          <a:prstGeom prst="rect">
            <a:avLst/>
          </a:prstGeom>
          <a:noFill/>
        </p:spPr>
        <p:txBody>
          <a:bodyPr wrap="square" rtlCol="0">
            <a:spAutoFit/>
          </a:bodyPr>
          <a:lstStyle/>
          <a:p>
            <a:pPr algn="r"/>
            <a:r>
              <a:rPr lang="en-US" sz="2000" dirty="0">
                <a:latin typeface="Times New Roman" panose="02020603050405020304" pitchFamily="18" charset="0"/>
                <a:cs typeface="Times New Roman" panose="02020603050405020304" pitchFamily="18" charset="0"/>
              </a:rPr>
              <a:t>respect maximum degree and order d/o of harmonic expansion in</a:t>
            </a:r>
          </a:p>
          <a:p>
            <a:pPr algn="r"/>
            <a:r>
              <a:rPr lang="en-US" sz="2000" dirty="0">
                <a:latin typeface="Times New Roman" panose="02020603050405020304" pitchFamily="18" charset="0"/>
                <a:cs typeface="Times New Roman" panose="02020603050405020304" pitchFamily="18" charset="0"/>
              </a:rPr>
              <a:t>the given gravity field model</a:t>
            </a:r>
          </a:p>
          <a:p>
            <a:pPr algn="r"/>
            <a:r>
              <a:rPr lang="en-US" sz="2000" dirty="0">
                <a:latin typeface="Times New Roman" panose="02020603050405020304" pitchFamily="18" charset="0"/>
                <a:cs typeface="Times New Roman" panose="02020603050405020304" pitchFamily="18" charset="0"/>
              </a:rPr>
              <a:t>recommended for practical use</a:t>
            </a:r>
          </a:p>
          <a:p>
            <a:pPr algn="r"/>
            <a:r>
              <a:rPr lang="en-US" sz="2000" dirty="0">
                <a:latin typeface="Times New Roman" panose="02020603050405020304" pitchFamily="18" charset="0"/>
                <a:cs typeface="Times New Roman" panose="02020603050405020304" pitchFamily="18" charset="0"/>
              </a:rPr>
              <a:t>(by the authors of the model and based on truncation error tests)</a:t>
            </a:r>
            <a:endParaRPr lang="cs-CZ" sz="2000" dirty="0">
              <a:latin typeface="Times New Roman" panose="02020603050405020304" pitchFamily="18" charset="0"/>
              <a:cs typeface="Times New Roman" panose="02020603050405020304" pitchFamily="18" charset="0"/>
            </a:endParaRPr>
          </a:p>
        </p:txBody>
      </p:sp>
      <p:sp>
        <p:nvSpPr>
          <p:cNvPr id="11" name="TextovéPole 10">
            <a:extLst>
              <a:ext uri="{FF2B5EF4-FFF2-40B4-BE49-F238E27FC236}">
                <a16:creationId xmlns:a16="http://schemas.microsoft.com/office/drawing/2014/main" id="{E219B170-477F-2514-2DC0-27DA375F49E2}"/>
              </a:ext>
            </a:extLst>
          </p:cNvPr>
          <p:cNvSpPr txBox="1"/>
          <p:nvPr/>
        </p:nvSpPr>
        <p:spPr>
          <a:xfrm>
            <a:off x="10651351" y="1026367"/>
            <a:ext cx="1056700" cy="341632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d/o</a:t>
            </a:r>
          </a:p>
          <a:p>
            <a:endParaRPr lang="en-US" dirty="0">
              <a:latin typeface="Times New Roman" panose="02020603050405020304" pitchFamily="18" charset="0"/>
              <a:cs typeface="Times New Roman" panose="02020603050405020304" pitchFamily="18" charset="0"/>
            </a:endParaRPr>
          </a:p>
          <a:p>
            <a:pPr marL="342900" indent="-342900">
              <a:buAutoNum type="arabicPlain" startAt="130"/>
            </a:pPr>
            <a:r>
              <a:rPr lang="en-US" dirty="0">
                <a:latin typeface="Times New Roman" panose="02020603050405020304" pitchFamily="18" charset="0"/>
                <a:cs typeface="Times New Roman" panose="02020603050405020304" pitchFamily="18" charset="0"/>
              </a:rPr>
              <a:t>  360</a:t>
            </a:r>
          </a:p>
          <a:p>
            <a:pPr marL="342900" indent="-342900">
              <a:buAutoNum type="arabicPlain" startAt="130"/>
            </a:pPr>
            <a:endParaRPr lang="en-US" dirty="0">
              <a:latin typeface="Times New Roman" panose="02020603050405020304" pitchFamily="18" charset="0"/>
              <a:cs typeface="Times New Roman" panose="02020603050405020304" pitchFamily="18" charset="0"/>
            </a:endParaRPr>
          </a:p>
          <a:p>
            <a:pPr marL="342900" indent="-342900">
              <a:buAutoNum type="arabicPlain" startAt="130"/>
            </a:pPr>
            <a:endParaRPr lang="en-US" dirty="0">
              <a:latin typeface="Times New Roman" panose="02020603050405020304" pitchFamily="18" charset="0"/>
              <a:cs typeface="Times New Roman" panose="02020603050405020304" pitchFamily="18" charset="0"/>
            </a:endParaRPr>
          </a:p>
          <a:p>
            <a:pPr marL="342900" indent="-342900">
              <a:buAutoNum type="arabicPlain" startAt="130"/>
            </a:pPr>
            <a:endParaRPr lang="en-US" dirty="0">
              <a:latin typeface="Times New Roman" panose="02020603050405020304" pitchFamily="18" charset="0"/>
              <a:cs typeface="Times New Roman" panose="02020603050405020304" pitchFamily="18" charset="0"/>
            </a:endParaRPr>
          </a:p>
          <a:p>
            <a:pPr marL="342900" indent="-342900">
              <a:buAutoNum type="arabicPlain" startAt="130"/>
            </a:pPr>
            <a:endParaRPr lang="en-US" dirty="0">
              <a:latin typeface="Times New Roman" panose="02020603050405020304" pitchFamily="18" charset="0"/>
              <a:cs typeface="Times New Roman" panose="02020603050405020304" pitchFamily="18" charset="0"/>
            </a:endParaRPr>
          </a:p>
          <a:p>
            <a:pPr marL="342900" indent="-342900">
              <a:buAutoNum type="arabicPlain" startAt="130"/>
            </a:pPr>
            <a:endParaRPr lang="en-US" dirty="0">
              <a:latin typeface="Times New Roman" panose="02020603050405020304" pitchFamily="18" charset="0"/>
              <a:cs typeface="Times New Roman" panose="02020603050405020304" pitchFamily="18" charset="0"/>
            </a:endParaRPr>
          </a:p>
          <a:p>
            <a:pPr marL="342900" indent="-342900">
              <a:buAutoNum type="arabicPlain" startAt="130"/>
            </a:pPr>
            <a:endParaRPr lang="en-US" dirty="0">
              <a:latin typeface="Times New Roman" panose="02020603050405020304" pitchFamily="18" charset="0"/>
              <a:cs typeface="Times New Roman" panose="02020603050405020304" pitchFamily="18" charset="0"/>
            </a:endParaRPr>
          </a:p>
          <a:p>
            <a:pPr marL="342900" indent="-342900">
              <a:buAutoNum type="arabicPlain" startAt="130"/>
            </a:pPr>
            <a:endParaRPr lang="en-US" dirty="0">
              <a:latin typeface="Times New Roman" panose="02020603050405020304" pitchFamily="18" charset="0"/>
              <a:cs typeface="Times New Roman" panose="02020603050405020304" pitchFamily="18" charset="0"/>
            </a:endParaRPr>
          </a:p>
          <a:p>
            <a:pPr marL="800100" lvl="1" indent="-342900">
              <a:buAutoNum type="arabicPlain" startAt="130"/>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600 1200</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9876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BC75B076-503B-4257-BF26-9A33BFE9A833}"/>
              </a:ext>
            </a:extLst>
          </p:cNvPr>
          <p:cNvGraphicFramePr>
            <a:graphicFrameLocks noGrp="1"/>
          </p:cNvGraphicFramePr>
          <p:nvPr/>
        </p:nvGraphicFramePr>
        <p:xfrm>
          <a:off x="1847528" y="367956"/>
          <a:ext cx="8496944" cy="6483024"/>
        </p:xfrm>
        <a:graphic>
          <a:graphicData uri="http://schemas.openxmlformats.org/drawingml/2006/table">
            <a:tbl>
              <a:tblPr firstRow="1" firstCol="1" bandRow="1">
                <a:tableStyleId>{5C22544A-7EE6-4342-B048-85BDC9FD1C3A}</a:tableStyleId>
              </a:tblPr>
              <a:tblGrid>
                <a:gridCol w="1368152">
                  <a:extLst>
                    <a:ext uri="{9D8B030D-6E8A-4147-A177-3AD203B41FA5}">
                      <a16:colId xmlns:a16="http://schemas.microsoft.com/office/drawing/2014/main" val="1409377362"/>
                    </a:ext>
                  </a:extLst>
                </a:gridCol>
                <a:gridCol w="7128792">
                  <a:extLst>
                    <a:ext uri="{9D8B030D-6E8A-4147-A177-3AD203B41FA5}">
                      <a16:colId xmlns:a16="http://schemas.microsoft.com/office/drawing/2014/main" val="1778820332"/>
                    </a:ext>
                  </a:extLst>
                </a:gridCol>
              </a:tblGrid>
              <a:tr h="536719">
                <a:tc>
                  <a:txBody>
                    <a:bodyPr/>
                    <a:lstStyle/>
                    <a:p>
                      <a:pPr algn="just">
                        <a:lnSpc>
                          <a:spcPct val="150000"/>
                        </a:lnSpc>
                      </a:pPr>
                      <a:r>
                        <a:rPr lang="en-GB" sz="2000" dirty="0">
                          <a:solidFill>
                            <a:srgbClr val="FF0000"/>
                          </a:solidFill>
                          <a:effectLst/>
                          <a:latin typeface="Times New Roman" panose="02020603050405020304" pitchFamily="18" charset="0"/>
                          <a:cs typeface="Times New Roman" panose="02020603050405020304" pitchFamily="18" charset="0"/>
                        </a:rPr>
                        <a:t>Gravity aspect</a:t>
                      </a:r>
                      <a:endParaRPr lang="cs-CZ" sz="20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dirty="0">
                          <a:solidFill>
                            <a:srgbClr val="FF0000"/>
                          </a:solidFill>
                          <a:effectLst/>
                          <a:latin typeface="Times New Roman" panose="02020603050405020304" pitchFamily="18" charset="0"/>
                          <a:cs typeface="Times New Roman" panose="02020603050405020304" pitchFamily="18" charset="0"/>
                        </a:rPr>
                        <a:t>Explanation</a:t>
                      </a:r>
                      <a:endParaRPr lang="cs-CZ" sz="20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35127829"/>
                  </a:ext>
                </a:extLst>
              </a:tr>
              <a:tr h="450694">
                <a:tc>
                  <a:txBody>
                    <a:bodyPr/>
                    <a:lstStyle/>
                    <a:p>
                      <a:pPr algn="just">
                        <a:lnSpc>
                          <a:spcPct val="150000"/>
                        </a:lnSpc>
                      </a:pPr>
                      <a:r>
                        <a:rPr lang="en-GB" sz="2000" b="1" i="1" dirty="0">
                          <a:solidFill>
                            <a:schemeClr val="tx1"/>
                          </a:solidFill>
                          <a:effectLst/>
                          <a:latin typeface="Times New Roman" panose="02020603050405020304" pitchFamily="18" charset="0"/>
                          <a:cs typeface="Times New Roman" panose="02020603050405020304" pitchFamily="18" charset="0"/>
                        </a:rPr>
                        <a:t>T</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50000"/>
                        </a:lnSpc>
                      </a:pPr>
                      <a:r>
                        <a:rPr lang="en-GB" sz="2000" b="1" dirty="0">
                          <a:effectLst/>
                          <a:latin typeface="Times New Roman" panose="02020603050405020304" pitchFamily="18" charset="0"/>
                          <a:cs typeface="Times New Roman" panose="02020603050405020304" pitchFamily="18" charset="0"/>
                        </a:rPr>
                        <a:t>Disturbing static gravitational potential</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1937580"/>
                  </a:ext>
                </a:extLst>
              </a:tr>
              <a:tr h="450694">
                <a:tc>
                  <a:txBody>
                    <a:bodyPr/>
                    <a:lstStyle/>
                    <a:p>
                      <a:pPr algn="just">
                        <a:lnSpc>
                          <a:spcPct val="150000"/>
                        </a:lnSpc>
                      </a:pPr>
                      <a:r>
                        <a:rPr lang="en-GB" sz="2000" b="1" i="0" dirty="0" err="1">
                          <a:solidFill>
                            <a:schemeClr val="tx1"/>
                          </a:solidFill>
                          <a:effectLst/>
                          <a:latin typeface="Times New Roman" panose="02020603050405020304" pitchFamily="18" charset="0"/>
                          <a:cs typeface="Times New Roman" panose="02020603050405020304" pitchFamily="18" charset="0"/>
                        </a:rPr>
                        <a:t>Δ</a:t>
                      </a:r>
                      <a:r>
                        <a:rPr lang="en-GB" sz="2000" b="1" i="1" dirty="0" err="1">
                          <a:solidFill>
                            <a:schemeClr val="tx1"/>
                          </a:solidFill>
                          <a:effectLst/>
                          <a:latin typeface="Times New Roman" panose="02020603050405020304" pitchFamily="18" charset="0"/>
                          <a:cs typeface="Times New Roman" panose="02020603050405020304" pitchFamily="18" charset="0"/>
                        </a:rPr>
                        <a:t>g</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b="1" dirty="0">
                          <a:effectLst/>
                          <a:latin typeface="Times New Roman" panose="02020603050405020304" pitchFamily="18" charset="0"/>
                          <a:cs typeface="Times New Roman" panose="02020603050405020304" pitchFamily="18" charset="0"/>
                        </a:rPr>
                        <a:t>Gravity anomaly or perturbation (various versions)</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69124505"/>
                  </a:ext>
                </a:extLst>
              </a:tr>
              <a:tr h="687284">
                <a:tc>
                  <a:txBody>
                    <a:bodyPr/>
                    <a:lstStyle/>
                    <a:p>
                      <a:pPr algn="just">
                        <a:lnSpc>
                          <a:spcPct val="150000"/>
                        </a:lnSpc>
                      </a:pPr>
                      <a:r>
                        <a:rPr lang="en-GB" sz="2000" b="1" i="0" dirty="0">
                          <a:solidFill>
                            <a:schemeClr val="tx1"/>
                          </a:solidFill>
                          <a:effectLst/>
                          <a:latin typeface="Times New Roman" panose="02020603050405020304" pitchFamily="18" charset="0"/>
                          <a:cs typeface="Times New Roman" panose="02020603050405020304" pitchFamily="18" charset="0"/>
                        </a:rPr>
                        <a:t>Γ</a:t>
                      </a:r>
                      <a:endParaRPr lang="cs-CZ" sz="2000" b="1" i="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b="1" dirty="0" err="1">
                          <a:effectLst/>
                          <a:latin typeface="Times New Roman" panose="02020603050405020304" pitchFamily="18" charset="0"/>
                          <a:cs typeface="Times New Roman" panose="02020603050405020304" pitchFamily="18" charset="0"/>
                        </a:rPr>
                        <a:t>Marussi</a:t>
                      </a:r>
                      <a:r>
                        <a:rPr lang="en-GB" sz="2000" b="1" dirty="0">
                          <a:effectLst/>
                          <a:latin typeface="Times New Roman" panose="02020603050405020304" pitchFamily="18" charset="0"/>
                          <a:cs typeface="Times New Roman" panose="02020603050405020304" pitchFamily="18" charset="0"/>
                        </a:rPr>
                        <a:t> tensor (just 5 independent second derivatives of </a:t>
                      </a:r>
                      <a:r>
                        <a:rPr lang="en-GB" sz="2000" b="1" i="1" dirty="0">
                          <a:effectLst/>
                          <a:latin typeface="Times New Roman" panose="02020603050405020304" pitchFamily="18" charset="0"/>
                          <a:cs typeface="Times New Roman" panose="02020603050405020304" pitchFamily="18" charset="0"/>
                        </a:rPr>
                        <a:t>T</a:t>
                      </a:r>
                      <a:r>
                        <a:rPr lang="en-GB" sz="2000" b="1" dirty="0">
                          <a:effectLst/>
                          <a:latin typeface="Times New Roman" panose="02020603050405020304" pitchFamily="18" charset="0"/>
                          <a:cs typeface="Times New Roman" panose="02020603050405020304" pitchFamily="18" charset="0"/>
                        </a:rPr>
                        <a:t>)</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81323297"/>
                  </a:ext>
                </a:extLst>
              </a:tr>
              <a:tr h="792088">
                <a:tc>
                  <a:txBody>
                    <a:bodyPr/>
                    <a:lstStyle/>
                    <a:p>
                      <a:pPr algn="just">
                        <a:lnSpc>
                          <a:spcPct val="150000"/>
                        </a:lnSpc>
                      </a:pPr>
                      <a:r>
                        <a:rPr lang="en-GB" sz="2000" b="1" i="1" dirty="0" err="1">
                          <a:solidFill>
                            <a:schemeClr val="tx1"/>
                          </a:solidFill>
                          <a:effectLst/>
                          <a:latin typeface="Times New Roman" panose="02020603050405020304" pitchFamily="18" charset="0"/>
                          <a:cs typeface="Times New Roman" panose="02020603050405020304" pitchFamily="18" charset="0"/>
                        </a:rPr>
                        <a:t>T</a:t>
                      </a:r>
                      <a:r>
                        <a:rPr lang="en-GB" sz="2000" b="1" i="1" baseline="-25000" dirty="0" err="1">
                          <a:solidFill>
                            <a:schemeClr val="tx1"/>
                          </a:solidFill>
                          <a:effectLst/>
                          <a:latin typeface="Times New Roman" panose="02020603050405020304" pitchFamily="18" charset="0"/>
                          <a:cs typeface="Times New Roman" panose="02020603050405020304" pitchFamily="18" charset="0"/>
                        </a:rPr>
                        <a:t>zz</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Element of the </a:t>
                      </a:r>
                      <a:r>
                        <a:rPr lang="en-GB" sz="2000" b="1" dirty="0" err="1">
                          <a:effectLst/>
                          <a:latin typeface="Times New Roman" panose="02020603050405020304" pitchFamily="18" charset="0"/>
                          <a:cs typeface="Times New Roman" panose="02020603050405020304" pitchFamily="18" charset="0"/>
                        </a:rPr>
                        <a:t>Marussi</a:t>
                      </a:r>
                      <a:r>
                        <a:rPr lang="en-GB" sz="2000" b="1" dirty="0">
                          <a:effectLst/>
                          <a:latin typeface="Times New Roman" panose="02020603050405020304" pitchFamily="18" charset="0"/>
                          <a:cs typeface="Times New Roman" panose="02020603050405020304" pitchFamily="18" charset="0"/>
                        </a:rPr>
                        <a:t> tensor (second derivative of </a:t>
                      </a:r>
                      <a:r>
                        <a:rPr lang="en-GB" sz="2000" b="1" i="1" dirty="0">
                          <a:effectLst/>
                          <a:latin typeface="Times New Roman" panose="02020603050405020304" pitchFamily="18" charset="0"/>
                          <a:cs typeface="Times New Roman" panose="02020603050405020304" pitchFamily="18" charset="0"/>
                        </a:rPr>
                        <a:t>T</a:t>
                      </a:r>
                      <a:r>
                        <a:rPr lang="en-GB" sz="2000" b="1" dirty="0">
                          <a:effectLst/>
                          <a:latin typeface="Times New Roman" panose="02020603050405020304" pitchFamily="18" charset="0"/>
                          <a:cs typeface="Times New Roman" panose="02020603050405020304" pitchFamily="18" charset="0"/>
                        </a:rPr>
                        <a:t> in the radial direction), usually most important</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241557114"/>
                  </a:ext>
                </a:extLst>
              </a:tr>
              <a:tr h="828867">
                <a:tc>
                  <a:txBody>
                    <a:bodyPr/>
                    <a:lstStyle/>
                    <a:p>
                      <a:pPr algn="just">
                        <a:lnSpc>
                          <a:spcPct val="150000"/>
                        </a:lnSpc>
                      </a:pPr>
                      <a:r>
                        <a:rPr lang="en-GB" sz="2000" b="1" i="1" dirty="0" err="1">
                          <a:solidFill>
                            <a:schemeClr val="tx1"/>
                          </a:solidFill>
                          <a:effectLst/>
                          <a:latin typeface="Times New Roman" panose="02020603050405020304" pitchFamily="18" charset="0"/>
                          <a:cs typeface="Times New Roman" panose="02020603050405020304" pitchFamily="18" charset="0"/>
                        </a:rPr>
                        <a:t>I</a:t>
                      </a:r>
                      <a:r>
                        <a:rPr lang="en-GB" sz="2000" b="1" i="1" baseline="-25000" dirty="0" err="1">
                          <a:solidFill>
                            <a:schemeClr val="tx1"/>
                          </a:solidFill>
                          <a:effectLst/>
                          <a:latin typeface="Times New Roman" panose="02020603050405020304" pitchFamily="18" charset="0"/>
                          <a:cs typeface="Times New Roman" panose="02020603050405020304" pitchFamily="18" charset="0"/>
                        </a:rPr>
                        <a:t>j</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3 gravity invariants of the Γ (</a:t>
                      </a:r>
                      <a:r>
                        <a:rPr lang="en-GB" sz="2000" b="1" i="1" dirty="0">
                          <a:effectLst/>
                          <a:latin typeface="Times New Roman" panose="02020603050405020304" pitchFamily="18" charset="0"/>
                          <a:cs typeface="Times New Roman" panose="02020603050405020304" pitchFamily="18" charset="0"/>
                        </a:rPr>
                        <a:t>I</a:t>
                      </a:r>
                      <a:r>
                        <a:rPr lang="en-GB" sz="2000" b="1" i="1" baseline="-25000" dirty="0">
                          <a:effectLst/>
                          <a:latin typeface="Times New Roman" panose="02020603050405020304" pitchFamily="18" charset="0"/>
                          <a:cs typeface="Times New Roman" panose="02020603050405020304" pitchFamily="18" charset="0"/>
                        </a:rPr>
                        <a:t>0</a:t>
                      </a:r>
                      <a:r>
                        <a:rPr lang="en-GB" sz="2000" b="1" i="1" dirty="0">
                          <a:effectLst/>
                          <a:latin typeface="Times New Roman" panose="02020603050405020304" pitchFamily="18" charset="0"/>
                          <a:cs typeface="Times New Roman" panose="02020603050405020304" pitchFamily="18" charset="0"/>
                        </a:rPr>
                        <a:t>, I</a:t>
                      </a:r>
                      <a:r>
                        <a:rPr lang="en-GB" sz="2000" b="1" i="1" baseline="-25000" dirty="0">
                          <a:effectLst/>
                          <a:latin typeface="Times New Roman" panose="02020603050405020304" pitchFamily="18" charset="0"/>
                          <a:cs typeface="Times New Roman" panose="02020603050405020304" pitchFamily="18" charset="0"/>
                        </a:rPr>
                        <a:t>1</a:t>
                      </a:r>
                      <a:r>
                        <a:rPr lang="en-GB" sz="2000" b="1" i="1" dirty="0">
                          <a:effectLst/>
                          <a:latin typeface="Times New Roman" panose="02020603050405020304" pitchFamily="18" charset="0"/>
                          <a:cs typeface="Times New Roman" panose="02020603050405020304" pitchFamily="18" charset="0"/>
                        </a:rPr>
                        <a:t>, I</a:t>
                      </a:r>
                      <a:r>
                        <a:rPr lang="en-GB" sz="2000" b="1" i="1" baseline="-25000" dirty="0">
                          <a:effectLst/>
                          <a:latin typeface="Times New Roman" panose="02020603050405020304" pitchFamily="18" charset="0"/>
                          <a:cs typeface="Times New Roman" panose="02020603050405020304" pitchFamily="18" charset="0"/>
                        </a:rPr>
                        <a:t>2</a:t>
                      </a:r>
                      <a:r>
                        <a:rPr lang="en-GB" sz="2000" b="1" dirty="0">
                          <a:effectLst/>
                          <a:latin typeface="Times New Roman" panose="02020603050405020304" pitchFamily="18" charset="0"/>
                          <a:cs typeface="Times New Roman" panose="02020603050405020304" pitchFamily="18" charset="0"/>
                        </a:rPr>
                        <a:t>); preserved under any coordinate rotation</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33032764"/>
                  </a:ext>
                </a:extLst>
              </a:tr>
              <a:tr h="617323">
                <a:tc>
                  <a:txBody>
                    <a:bodyPr/>
                    <a:lstStyle/>
                    <a:p>
                      <a:pPr algn="just">
                        <a:lnSpc>
                          <a:spcPct val="150000"/>
                        </a:lnSpc>
                      </a:pPr>
                      <a:r>
                        <a:rPr lang="en-GB" sz="2000" b="1" i="1" dirty="0">
                          <a:solidFill>
                            <a:schemeClr val="tx1"/>
                          </a:solidFill>
                          <a:effectLst/>
                          <a:latin typeface="Times New Roman" panose="02020603050405020304" pitchFamily="18" charset="0"/>
                          <a:cs typeface="Times New Roman" panose="02020603050405020304" pitchFamily="18" charset="0"/>
                        </a:rPr>
                        <a:t>I</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a ratio of </a:t>
                      </a:r>
                      <a:r>
                        <a:rPr lang="en-GB" sz="2000" b="1" i="1" dirty="0">
                          <a:effectLst/>
                          <a:latin typeface="Times New Roman" panose="02020603050405020304" pitchFamily="18" charset="0"/>
                          <a:cs typeface="Times New Roman" panose="02020603050405020304" pitchFamily="18" charset="0"/>
                        </a:rPr>
                        <a:t>I</a:t>
                      </a:r>
                      <a:r>
                        <a:rPr lang="en-GB" sz="2000" b="1" i="1" baseline="-25000" dirty="0">
                          <a:effectLst/>
                          <a:latin typeface="Times New Roman" panose="02020603050405020304" pitchFamily="18" charset="0"/>
                          <a:cs typeface="Times New Roman" panose="02020603050405020304" pitchFamily="18" charset="0"/>
                        </a:rPr>
                        <a:t>1</a:t>
                      </a:r>
                      <a:r>
                        <a:rPr lang="en-GB" sz="2000" b="1" i="1" dirty="0">
                          <a:effectLst/>
                          <a:latin typeface="Times New Roman" panose="02020603050405020304" pitchFamily="18" charset="0"/>
                          <a:cs typeface="Times New Roman" panose="02020603050405020304" pitchFamily="18" charset="0"/>
                        </a:rPr>
                        <a:t>, I</a:t>
                      </a:r>
                      <a:r>
                        <a:rPr lang="en-GB" sz="2000" b="1" i="1" baseline="-25000" dirty="0">
                          <a:effectLst/>
                          <a:latin typeface="Times New Roman" panose="02020603050405020304" pitchFamily="18" charset="0"/>
                          <a:cs typeface="Times New Roman" panose="02020603050405020304" pitchFamily="18" charset="0"/>
                        </a:rPr>
                        <a:t>2</a:t>
                      </a:r>
                      <a:r>
                        <a:rPr lang="en-GB" sz="2000" b="1" dirty="0">
                          <a:effectLst/>
                          <a:latin typeface="Times New Roman" panose="02020603050405020304" pitchFamily="18" charset="0"/>
                          <a:cs typeface="Times New Roman" panose="02020603050405020304" pitchFamily="18" charset="0"/>
                        </a:rPr>
                        <a:t>; when </a:t>
                      </a:r>
                      <a:r>
                        <a:rPr lang="en-GB" sz="2000" b="1" i="1" dirty="0">
                          <a:effectLst/>
                          <a:latin typeface="Times New Roman" panose="02020603050405020304" pitchFamily="18" charset="0"/>
                          <a:cs typeface="Times New Roman" panose="02020603050405020304" pitchFamily="18" charset="0"/>
                        </a:rPr>
                        <a:t>I</a:t>
                      </a:r>
                      <a:r>
                        <a:rPr lang="en-GB" sz="2000" b="1" dirty="0">
                          <a:effectLst/>
                          <a:latin typeface="Times New Roman" panose="02020603050405020304" pitchFamily="18" charset="0"/>
                          <a:cs typeface="Times New Roman" panose="02020603050405020304" pitchFamily="18" charset="0"/>
                        </a:rPr>
                        <a:t>~0, the causative body is ~2D; when </a:t>
                      </a:r>
                      <a:r>
                        <a:rPr lang="en-GB" sz="2000" b="1" i="1" dirty="0">
                          <a:effectLst/>
                          <a:latin typeface="Times New Roman" panose="02020603050405020304" pitchFamily="18" charset="0"/>
                          <a:cs typeface="Times New Roman" panose="02020603050405020304" pitchFamily="18" charset="0"/>
                        </a:rPr>
                        <a:t>I</a:t>
                      </a:r>
                      <a:r>
                        <a:rPr lang="en-GB" sz="2000" b="1" dirty="0">
                          <a:effectLst/>
                          <a:latin typeface="Times New Roman" panose="02020603050405020304" pitchFamily="18" charset="0"/>
                          <a:cs typeface="Times New Roman" panose="02020603050405020304" pitchFamily="18" charset="0"/>
                        </a:rPr>
                        <a:t> →1, causative body is 3D</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45870453"/>
                  </a:ext>
                </a:extLst>
              </a:tr>
              <a:tr h="870490">
                <a:tc>
                  <a:txBody>
                    <a:bodyPr/>
                    <a:lstStyle/>
                    <a:p>
                      <a:pPr algn="just">
                        <a:lnSpc>
                          <a:spcPct val="150000"/>
                        </a:lnSpc>
                      </a:pPr>
                      <a:r>
                        <a:rPr lang="en-GB" sz="2000" b="1" i="1" dirty="0">
                          <a:solidFill>
                            <a:schemeClr val="tx1"/>
                          </a:solidFill>
                          <a:effectLst/>
                          <a:latin typeface="Times New Roman" panose="02020603050405020304" pitchFamily="18" charset="0"/>
                          <a:cs typeface="Times New Roman" panose="02020603050405020304" pitchFamily="18" charset="0"/>
                        </a:rPr>
                        <a:t>θ</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b="1" dirty="0">
                          <a:effectLst/>
                          <a:latin typeface="Times New Roman" panose="02020603050405020304" pitchFamily="18" charset="0"/>
                          <a:cs typeface="Times New Roman" panose="02020603050405020304" pitchFamily="18" charset="0"/>
                        </a:rPr>
                        <a:t>Strike angle is the main direction of Γ, under certain conditions</a:t>
                      </a:r>
                    </a:p>
                    <a:p>
                      <a:pPr algn="just">
                        <a:lnSpc>
                          <a:spcPct val="150000"/>
                        </a:lnSpc>
                      </a:pP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31203983"/>
                  </a:ext>
                </a:extLst>
              </a:tr>
              <a:tr h="925984">
                <a:tc>
                  <a:txBody>
                    <a:bodyPr/>
                    <a:lstStyle/>
                    <a:p>
                      <a:pPr algn="just">
                        <a:lnSpc>
                          <a:spcPct val="150000"/>
                        </a:lnSpc>
                      </a:pPr>
                      <a:r>
                        <a:rPr lang="en-GB" sz="2000" b="1" i="1" dirty="0" err="1">
                          <a:solidFill>
                            <a:schemeClr val="tx1"/>
                          </a:solidFill>
                          <a:effectLst/>
                          <a:latin typeface="Times New Roman" panose="02020603050405020304" pitchFamily="18" charset="0"/>
                          <a:cs typeface="Times New Roman" panose="02020603050405020304" pitchFamily="18" charset="0"/>
                        </a:rPr>
                        <a:t>vd</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Virtual deformation based on horizontal derivatives of </a:t>
                      </a:r>
                      <a:r>
                        <a:rPr lang="en-GB" sz="2000" b="1" i="1" dirty="0">
                          <a:effectLst/>
                          <a:latin typeface="Times New Roman" panose="02020603050405020304" pitchFamily="18" charset="0"/>
                          <a:cs typeface="Times New Roman" panose="02020603050405020304" pitchFamily="18" charset="0"/>
                        </a:rPr>
                        <a:t>T</a:t>
                      </a:r>
                      <a:r>
                        <a:rPr lang="en-GB" sz="2000" b="1" dirty="0">
                          <a:effectLst/>
                          <a:latin typeface="Times New Roman" panose="02020603050405020304" pitchFamily="18" charset="0"/>
                          <a:cs typeface="Times New Roman" panose="02020603050405020304" pitchFamily="18" charset="0"/>
                        </a:rPr>
                        <a:t> in latitudinal and longitudinal directions, expressing dilatation and pure sheer (compression)</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66206649"/>
                  </a:ext>
                </a:extLst>
              </a:tr>
            </a:tbl>
          </a:graphicData>
        </a:graphic>
      </p:graphicFrame>
      <p:sp>
        <p:nvSpPr>
          <p:cNvPr id="3" name="TextovéPole 2">
            <a:extLst>
              <a:ext uri="{FF2B5EF4-FFF2-40B4-BE49-F238E27FC236}">
                <a16:creationId xmlns:a16="http://schemas.microsoft.com/office/drawing/2014/main" id="{82E3554A-1CC6-4603-8465-BAACB482422A}"/>
              </a:ext>
            </a:extLst>
          </p:cNvPr>
          <p:cNvSpPr txBox="1"/>
          <p:nvPr/>
        </p:nvSpPr>
        <p:spPr>
          <a:xfrm>
            <a:off x="4655840" y="7020"/>
            <a:ext cx="359585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Gravitational aspects (descriptors</a:t>
            </a:r>
            <a:r>
              <a:rPr lang="en-US" dirty="0"/>
              <a:t>)</a:t>
            </a:r>
            <a:endParaRPr lang="cs-CZ" dirty="0"/>
          </a:p>
        </p:txBody>
      </p:sp>
    </p:spTree>
    <p:extLst>
      <p:ext uri="{BB962C8B-B14F-4D97-AF65-F5344CB8AC3E}">
        <p14:creationId xmlns:p14="http://schemas.microsoft.com/office/powerpoint/2010/main" val="199944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Obrázek 1">
            <a:extLst>
              <a:ext uri="{FF2B5EF4-FFF2-40B4-BE49-F238E27FC236}">
                <a16:creationId xmlns:a16="http://schemas.microsoft.com/office/drawing/2014/main" id="{92D0A2A4-A744-4B6A-8C2C-D94C0F207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297" y="3207831"/>
            <a:ext cx="5532437" cy="22971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193D2F2E-AAD6-4B18-BDF3-87A64F16009C}"/>
              </a:ext>
            </a:extLst>
          </p:cNvPr>
          <p:cNvSpPr>
            <a:spLocks noChangeArrowheads="1"/>
          </p:cNvSpPr>
          <p:nvPr/>
        </p:nvSpPr>
        <p:spPr bwMode="auto">
          <a:xfrm>
            <a:off x="1651001" y="6165304"/>
            <a:ext cx="851386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cs-CZ" sz="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Now we can imagine what all with the solution to d/o=10 only would be lost, would remain hidden to us from the </a:t>
            </a:r>
            <a:r>
              <a:rPr lang="en-GB" altLang="cs-CZ" sz="12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en-GB" altLang="cs-CZ" sz="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real gravity world</a:t>
            </a:r>
            <a:r>
              <a:rPr lang="en-GB" altLang="cs-CZ" sz="12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en-GB" altLang="cs-CZ" sz="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a:p>
            <a:pPr eaLnBrk="0" fontAlgn="base" hangingPunct="0">
              <a:spcBef>
                <a:spcPct val="0"/>
              </a:spcBef>
              <a:spcAft>
                <a:spcPct val="0"/>
              </a:spcAft>
            </a:pPr>
            <a:r>
              <a:rPr lang="en-GB" altLang="cs-CZ" sz="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of the Moon. Moreover, we can see that some false features would be created owing to the long-wavelengths (a form of aliasing). </a:t>
            </a:r>
          </a:p>
          <a:p>
            <a:pPr eaLnBrk="0" fontAlgn="base" hangingPunct="0">
              <a:spcBef>
                <a:spcPct val="0"/>
              </a:spcBef>
              <a:spcAft>
                <a:spcPct val="0"/>
              </a:spcAft>
            </a:pPr>
            <a:r>
              <a:rPr lang="en-GB" altLang="cs-CZ" sz="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This might lead to various misinterpretations when we would have at our disposal only such a limited knowledge.</a:t>
            </a:r>
            <a:endParaRPr lang="cs-CZ" altLang="cs-CZ" sz="600" dirty="0"/>
          </a:p>
          <a:p>
            <a:pPr eaLnBrk="0" fontAlgn="base" hangingPunct="0">
              <a:spcBef>
                <a:spcPct val="0"/>
              </a:spcBef>
              <a:spcAft>
                <a:spcPct val="0"/>
              </a:spcAft>
            </a:pPr>
            <a:endParaRPr lang="cs-CZ" altLang="cs-CZ" dirty="0">
              <a:latin typeface="Arial" panose="020B0604020202020204" pitchFamily="34" charset="0"/>
            </a:endParaRPr>
          </a:p>
        </p:txBody>
      </p:sp>
      <p:sp>
        <p:nvSpPr>
          <p:cNvPr id="3" name="Rectangle 4">
            <a:extLst>
              <a:ext uri="{FF2B5EF4-FFF2-40B4-BE49-F238E27FC236}">
                <a16:creationId xmlns:a16="http://schemas.microsoft.com/office/drawing/2014/main" id="{0E5A094A-CD6A-488B-B763-CD926DF95B8E}"/>
              </a:ext>
            </a:extLst>
          </p:cNvPr>
          <p:cNvSpPr>
            <a:spLocks noChangeArrowheads="1"/>
          </p:cNvSpPr>
          <p:nvPr/>
        </p:nvSpPr>
        <p:spPr bwMode="auto">
          <a:xfrm>
            <a:off x="1991545" y="2506934"/>
            <a:ext cx="806489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cs-CZ" sz="11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 main characteristics of the gravity field of the Moon, in terms of ∆</a:t>
            </a:r>
            <a:r>
              <a:rPr lang="en-GB" altLang="cs-CZ" sz="11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a:t>
            </a:r>
            <a:r>
              <a:rPr lang="en-GB" altLang="cs-CZ" sz="11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cs-CZ" sz="11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mGal</a:t>
            </a:r>
            <a:r>
              <a:rPr lang="en-GB" altLang="cs-CZ" sz="11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with the GRGM1200A model, but only to maximum d/o=10. The higher terms are cut. Compare to Fig. 81.2 or Fig. 3.3.2. The near side of the Moon has longitudes 0-90</a:t>
            </a:r>
            <a:r>
              <a:rPr lang="en-GB" altLang="cs-CZ" sz="1100" baseline="30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0 </a:t>
            </a:r>
            <a:r>
              <a:rPr lang="en-GB" altLang="cs-CZ" sz="11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and 270-360</a:t>
            </a:r>
            <a:r>
              <a:rPr lang="en-GB" altLang="cs-CZ" sz="1100" baseline="30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0</a:t>
            </a:r>
            <a:r>
              <a:rPr lang="en-GB" altLang="cs-CZ" sz="11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E. LOLA topography [m] included.</a:t>
            </a:r>
            <a:endParaRPr lang="cs-CZ" altLang="cs-CZ" sz="600" dirty="0"/>
          </a:p>
          <a:p>
            <a:pPr eaLnBrk="0" fontAlgn="base" hangingPunct="0">
              <a:spcBef>
                <a:spcPct val="0"/>
              </a:spcBef>
              <a:spcAft>
                <a:spcPct val="0"/>
              </a:spcAft>
            </a:pPr>
            <a:endParaRPr lang="cs-CZ" altLang="cs-CZ" dirty="0">
              <a:latin typeface="Arial" panose="020B0604020202020204" pitchFamily="34" charset="0"/>
            </a:endParaRPr>
          </a:p>
        </p:txBody>
      </p:sp>
      <p:sp>
        <p:nvSpPr>
          <p:cNvPr id="4" name="Rectangle 5">
            <a:extLst>
              <a:ext uri="{FF2B5EF4-FFF2-40B4-BE49-F238E27FC236}">
                <a16:creationId xmlns:a16="http://schemas.microsoft.com/office/drawing/2014/main" id="{9F764BA5-59E4-4AFC-9FDC-3803C622D503}"/>
              </a:ext>
            </a:extLst>
          </p:cNvPr>
          <p:cNvSpPr>
            <a:spLocks noChangeArrowheads="1"/>
          </p:cNvSpPr>
          <p:nvPr/>
        </p:nvSpPr>
        <p:spPr bwMode="auto">
          <a:xfrm>
            <a:off x="1674696" y="5390233"/>
            <a:ext cx="8207696"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GB" altLang="cs-CZ" sz="11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cs-CZ" altLang="cs-CZ" sz="600" dirty="0"/>
          </a:p>
          <a:p>
            <a:pPr algn="just" eaLnBrk="0" fontAlgn="base" hangingPunct="0">
              <a:spcBef>
                <a:spcPct val="0"/>
              </a:spcBef>
              <a:spcAft>
                <a:spcPct val="0"/>
              </a:spcAft>
            </a:pPr>
            <a:r>
              <a:rPr lang="en-GB" altLang="cs-CZ" sz="11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 gravity field of the Moon; ∆</a:t>
            </a:r>
            <a:r>
              <a:rPr lang="en-GB" altLang="cs-CZ" sz="11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a:t>
            </a:r>
            <a:r>
              <a:rPr lang="en-GB" altLang="cs-CZ" sz="11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cs-CZ" sz="11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mGal</a:t>
            </a:r>
            <a:r>
              <a:rPr lang="en-GB" altLang="cs-CZ" sz="11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with GRGM1200A to d/o=600.. </a:t>
            </a:r>
            <a:r>
              <a:rPr lang="en-GB" altLang="cs-CZ" sz="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Many features on these two maps are similar, </a:t>
            </a:r>
          </a:p>
          <a:p>
            <a:pPr algn="just" eaLnBrk="0" fontAlgn="base" hangingPunct="0">
              <a:spcBef>
                <a:spcPct val="0"/>
              </a:spcBef>
              <a:spcAft>
                <a:spcPct val="0"/>
              </a:spcAft>
            </a:pPr>
            <a:r>
              <a:rPr lang="en-GB" altLang="cs-CZ" sz="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further features and many details are missing in the upper figure; they are below the relevant resolution, of course. </a:t>
            </a:r>
          </a:p>
          <a:p>
            <a:pPr algn="just" eaLnBrk="0" fontAlgn="base" hangingPunct="0">
              <a:spcBef>
                <a:spcPct val="0"/>
              </a:spcBef>
              <a:spcAft>
                <a:spcPct val="0"/>
              </a:spcAft>
            </a:pPr>
            <a:r>
              <a:rPr lang="en-GB" altLang="cs-CZ" sz="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Sometimes, however,  we can register artefacts </a:t>
            </a:r>
            <a:r>
              <a:rPr lang="en-GB" altLang="cs-CZ" sz="12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en-GB" altLang="cs-CZ" sz="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false waves which are removed when the </a:t>
            </a:r>
            <a:r>
              <a:rPr lang="en-GB" altLang="cs-CZ" sz="12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en-GB" altLang="cs-CZ" sz="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true</a:t>
            </a:r>
            <a:r>
              <a:rPr lang="en-GB" altLang="cs-CZ" sz="12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en-GB" altLang="cs-CZ" sz="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full field (d/o=600) is employed. </a:t>
            </a:r>
            <a:endParaRPr lang="en-GB" altLang="cs-CZ" dirty="0">
              <a:latin typeface="Arial" panose="020B0604020202020204" pitchFamily="34" charset="0"/>
            </a:endParaRPr>
          </a:p>
        </p:txBody>
      </p:sp>
      <p:sp>
        <p:nvSpPr>
          <p:cNvPr id="5" name="Rectangle 7">
            <a:extLst>
              <a:ext uri="{FF2B5EF4-FFF2-40B4-BE49-F238E27FC236}">
                <a16:creationId xmlns:a16="http://schemas.microsoft.com/office/drawing/2014/main" id="{A14B2E77-6D64-4F23-87E0-5A1650F40FED}"/>
              </a:ext>
            </a:extLst>
          </p:cNvPr>
          <p:cNvSpPr>
            <a:spLocks noChangeArrowheads="1"/>
          </p:cNvSpPr>
          <p:nvPr/>
        </p:nvSpPr>
        <p:spPr bwMode="auto">
          <a:xfrm>
            <a:off x="1524001" y="-619130"/>
            <a:ext cx="55531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cs-CZ" sz="1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misinterpretations when we would have at our disposal only such a limited knowledge.</a:t>
            </a:r>
            <a:endParaRPr lang="cs-CZ" altLang="cs-CZ" sz="600"/>
          </a:p>
          <a:p>
            <a:pPr eaLnBrk="0" fontAlgn="base" hangingPunct="0">
              <a:spcBef>
                <a:spcPct val="0"/>
              </a:spcBef>
              <a:spcAft>
                <a:spcPct val="0"/>
              </a:spcAft>
            </a:pPr>
            <a:endParaRPr lang="cs-CZ" altLang="cs-CZ">
              <a:latin typeface="Arial" panose="020B0604020202020204" pitchFamily="34" charset="0"/>
            </a:endParaRPr>
          </a:p>
        </p:txBody>
      </p:sp>
      <p:pic>
        <p:nvPicPr>
          <p:cNvPr id="2054" name="Obrázek 2">
            <a:extLst>
              <a:ext uri="{FF2B5EF4-FFF2-40B4-BE49-F238E27FC236}">
                <a16:creationId xmlns:a16="http://schemas.microsoft.com/office/drawing/2014/main" id="{3029343A-A4D6-40A9-B213-BC1ADCCB3B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001" y="178570"/>
            <a:ext cx="5489575" cy="23225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95152278-09E2-4867-87BE-C5F48F8EB46D}"/>
              </a:ext>
            </a:extLst>
          </p:cNvPr>
          <p:cNvSpPr>
            <a:spLocks noChangeArrowheads="1"/>
          </p:cNvSpPr>
          <p:nvPr/>
        </p:nvSpPr>
        <p:spPr bwMode="auto">
          <a:xfrm>
            <a:off x="1524001" y="-2981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7" name="TextovéPole 6">
            <a:extLst>
              <a:ext uri="{FF2B5EF4-FFF2-40B4-BE49-F238E27FC236}">
                <a16:creationId xmlns:a16="http://schemas.microsoft.com/office/drawing/2014/main" id="{896B2054-554F-49AB-A7D0-A08AC252E807}"/>
              </a:ext>
            </a:extLst>
          </p:cNvPr>
          <p:cNvSpPr txBox="1"/>
          <p:nvPr/>
        </p:nvSpPr>
        <p:spPr>
          <a:xfrm>
            <a:off x="7896200" y="692696"/>
            <a:ext cx="2300630" cy="923330"/>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Truncation error test</a:t>
            </a:r>
          </a:p>
          <a:p>
            <a:r>
              <a:rPr lang="en-US" b="1" dirty="0">
                <a:latin typeface="Times New Roman" panose="02020603050405020304" pitchFamily="18" charset="0"/>
                <a:cs typeface="Times New Roman" panose="02020603050405020304" pitchFamily="18" charset="0"/>
              </a:rPr>
              <a:t>for the Moon</a:t>
            </a:r>
          </a:p>
          <a:p>
            <a:r>
              <a:rPr lang="en-US" dirty="0">
                <a:latin typeface="Times New Roman" panose="02020603050405020304" pitchFamily="18" charset="0"/>
                <a:cs typeface="Times New Roman" panose="02020603050405020304" pitchFamily="18" charset="0"/>
              </a:rPr>
              <a:t>with gravity anomalies</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540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0D654DF-6AD5-4663-A039-35A90BA04A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116632"/>
            <a:ext cx="4396090" cy="6614244"/>
          </a:xfrm>
          <a:prstGeom prst="rect">
            <a:avLst/>
          </a:prstGeom>
        </p:spPr>
      </p:pic>
      <p:pic>
        <p:nvPicPr>
          <p:cNvPr id="2" name="Obrázek 1">
            <a:extLst>
              <a:ext uri="{FF2B5EF4-FFF2-40B4-BE49-F238E27FC236}">
                <a16:creationId xmlns:a16="http://schemas.microsoft.com/office/drawing/2014/main" id="{57B70980-D10A-4BDD-84F5-174D34074C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5519"/>
            <a:ext cx="4380464" cy="6587977"/>
          </a:xfrm>
          <a:prstGeom prst="rect">
            <a:avLst/>
          </a:prstGeom>
        </p:spPr>
      </p:pic>
    </p:spTree>
    <p:extLst>
      <p:ext uri="{BB962C8B-B14F-4D97-AF65-F5344CB8AC3E}">
        <p14:creationId xmlns:p14="http://schemas.microsoft.com/office/powerpoint/2010/main" val="2493648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22F9D3A-6795-4F34-AD62-60D0F892CF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504" y="926033"/>
            <a:ext cx="4464496" cy="5005932"/>
          </a:xfrm>
          <a:prstGeom prst="rect">
            <a:avLst/>
          </a:prstGeom>
        </p:spPr>
      </p:pic>
      <p:pic>
        <p:nvPicPr>
          <p:cNvPr id="5" name="Obrázek 4">
            <a:extLst>
              <a:ext uri="{FF2B5EF4-FFF2-40B4-BE49-F238E27FC236}">
                <a16:creationId xmlns:a16="http://schemas.microsoft.com/office/drawing/2014/main" id="{EDF76738-E751-4448-A2F7-C8EED1E56C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6"/>
          <a:stretch/>
        </p:blipFill>
        <p:spPr>
          <a:xfrm>
            <a:off x="6236816" y="856915"/>
            <a:ext cx="4320480" cy="5144171"/>
          </a:xfrm>
          <a:prstGeom prst="rect">
            <a:avLst/>
          </a:prstGeom>
        </p:spPr>
      </p:pic>
    </p:spTree>
    <p:extLst>
      <p:ext uri="{BB962C8B-B14F-4D97-AF65-F5344CB8AC3E}">
        <p14:creationId xmlns:p14="http://schemas.microsoft.com/office/powerpoint/2010/main" val="4294588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B53C146-70B2-16F7-FA2F-BCF6953DBD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296" y="0"/>
            <a:ext cx="8357563" cy="6858000"/>
          </a:xfrm>
          <a:prstGeom prst="rect">
            <a:avLst/>
          </a:prstGeom>
        </p:spPr>
      </p:pic>
      <p:sp>
        <p:nvSpPr>
          <p:cNvPr id="4" name="TextovéPole 3">
            <a:extLst>
              <a:ext uri="{FF2B5EF4-FFF2-40B4-BE49-F238E27FC236}">
                <a16:creationId xmlns:a16="http://schemas.microsoft.com/office/drawing/2014/main" id="{17173423-5BE3-DEF0-55DB-EBD4DF5ECF75}"/>
              </a:ext>
            </a:extLst>
          </p:cNvPr>
          <p:cNvSpPr txBox="1"/>
          <p:nvPr/>
        </p:nvSpPr>
        <p:spPr>
          <a:xfrm>
            <a:off x="8523513" y="370114"/>
            <a:ext cx="3233058" cy="5478423"/>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aliasing,</a:t>
            </a:r>
          </a:p>
          <a:p>
            <a:r>
              <a:rPr lang="en-US" sz="2000" b="1" dirty="0">
                <a:latin typeface="Times New Roman" panose="02020603050405020304" pitchFamily="18" charset="0"/>
                <a:cs typeface="Times New Roman" panose="02020603050405020304" pitchFamily="18" charset="0"/>
              </a:rPr>
              <a:t>one type of the artefacts</a:t>
            </a: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the Earth, Sahara</a:t>
            </a:r>
          </a:p>
          <a:p>
            <a:pPr algn="just"/>
            <a:r>
              <a:rPr lang="en-GB" sz="1800" dirty="0">
                <a:effectLst/>
                <a:latin typeface="Times New Roman" panose="02020603050405020304" pitchFamily="18" charset="0"/>
                <a:ea typeface="Times New Roman" panose="02020603050405020304" pitchFamily="18" charset="0"/>
              </a:rPr>
              <a:t>Tunisia-Algeria, </a:t>
            </a:r>
          </a:p>
          <a:p>
            <a:pPr algn="just"/>
            <a:r>
              <a:rPr lang="en-GB" sz="1800" dirty="0">
                <a:effectLst/>
                <a:latin typeface="Times New Roman" panose="02020603050405020304" pitchFamily="18" charset="0"/>
                <a:ea typeface="Times New Roman" panose="02020603050405020304" pitchFamily="18" charset="0"/>
              </a:rPr>
              <a:t>the Chotts paleo-</a:t>
            </a:r>
            <a:r>
              <a:rPr lang="en-GB" sz="1800" dirty="0" err="1">
                <a:effectLst/>
                <a:latin typeface="Times New Roman" panose="02020603050405020304" pitchFamily="18" charset="0"/>
                <a:ea typeface="Times New Roman" panose="02020603050405020304" pitchFamily="18" charset="0"/>
              </a:rPr>
              <a:t>megalake</a:t>
            </a:r>
            <a:r>
              <a:rPr lang="en-GB" sz="1800" dirty="0">
                <a:effectLst/>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r>
              <a:rPr lang="en-US" sz="2000" b="1" i="1" dirty="0" err="1">
                <a:latin typeface="Times New Roman" panose="02020603050405020304" pitchFamily="18" charset="0"/>
                <a:cs typeface="Times New Roman" panose="02020603050405020304" pitchFamily="18" charset="0"/>
              </a:rPr>
              <a:t>Tzz</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[E]</a:t>
            </a:r>
            <a:r>
              <a:rPr lang="en-US" sz="2000" b="1" dirty="0">
                <a:latin typeface="Times New Roman" panose="02020603050405020304" pitchFamily="18" charset="0"/>
                <a:cs typeface="Times New Roman" panose="02020603050405020304" pitchFamily="18" charset="0"/>
              </a:rPr>
              <a:t> with EIGEN6C4 to d/o=2190</a:t>
            </a:r>
          </a:p>
          <a:p>
            <a:endParaRPr lang="en-US" sz="2000" b="1" dirty="0">
              <a:latin typeface="Times New Roman" panose="02020603050405020304" pitchFamily="18" charset="0"/>
              <a:cs typeface="Times New Roman" panose="02020603050405020304" pitchFamily="18" charset="0"/>
            </a:endParaRPr>
          </a:p>
          <a:p>
            <a:pPr algn="just"/>
            <a:r>
              <a:rPr lang="en-GB" dirty="0">
                <a:latin typeface="Times New Roman" panose="02020603050405020304" pitchFamily="18" charset="0"/>
                <a:ea typeface="Times New Roman" panose="02020603050405020304" pitchFamily="18" charset="0"/>
              </a:rPr>
              <a:t>t</a:t>
            </a:r>
            <a:r>
              <a:rPr lang="en-GB" sz="1800" dirty="0">
                <a:effectLst/>
                <a:latin typeface="Times New Roman" panose="02020603050405020304" pitchFamily="18" charset="0"/>
                <a:ea typeface="Times New Roman" panose="02020603050405020304" pitchFamily="18" charset="0"/>
              </a:rPr>
              <a:t>he peculiar artefacts in desert (encircled) and graining are discussed in </a:t>
            </a:r>
            <a:r>
              <a:rPr lang="en-GB" sz="1800" dirty="0">
                <a:effectLst/>
                <a:latin typeface="Times New Roman" panose="02020603050405020304" pitchFamily="18" charset="0"/>
                <a:ea typeface="Calibri" panose="020F0502020204030204" pitchFamily="34" charset="0"/>
              </a:rPr>
              <a:t>Klokočník et al. (2021):</a:t>
            </a:r>
            <a:endParaRPr lang="en-US" sz="2000" b="1" dirty="0">
              <a:latin typeface="Times New Roman" panose="02020603050405020304" pitchFamily="18" charset="0"/>
              <a:cs typeface="Times New Roman" panose="02020603050405020304" pitchFamily="18" charset="0"/>
            </a:endParaRPr>
          </a:p>
          <a:p>
            <a:pPr algn="just"/>
            <a:r>
              <a:rPr lang="en-GB" sz="1800" dirty="0">
                <a:effectLst/>
                <a:latin typeface="Times New Roman" panose="02020603050405020304" pitchFamily="18" charset="0"/>
                <a:ea typeface="Times New Roman" panose="02020603050405020304" pitchFamily="18" charset="0"/>
              </a:rPr>
              <a:t> </a:t>
            </a:r>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7104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0795B78-F4FD-5E20-3F86-591F5AA44FF2}"/>
              </a:ext>
            </a:extLst>
          </p:cNvPr>
          <p:cNvSpPr txBox="1"/>
          <p:nvPr/>
        </p:nvSpPr>
        <p:spPr>
          <a:xfrm>
            <a:off x="3183801" y="153851"/>
            <a:ext cx="8739893" cy="1323439"/>
          </a:xfrm>
          <a:prstGeom prst="rect">
            <a:avLst/>
          </a:prstGeom>
          <a:noFill/>
        </p:spPr>
        <p:txBody>
          <a:bodyPr wrap="none" rtlCol="0">
            <a:spAutoFit/>
          </a:bodyPr>
          <a:lstStyle/>
          <a:p>
            <a:r>
              <a:rPr lang="en-US" sz="4000" b="1" dirty="0">
                <a:solidFill>
                  <a:srgbClr val="0070C0"/>
                </a:solidFill>
                <a:latin typeface="Times New Roman" panose="02020603050405020304" pitchFamily="18" charset="0"/>
                <a:cs typeface="Times New Roman" panose="02020603050405020304" pitchFamily="18" charset="0"/>
              </a:rPr>
              <a:t>         Chicxulub and </a:t>
            </a:r>
            <a:r>
              <a:rPr lang="en-US" sz="4000" b="1" dirty="0" err="1">
                <a:solidFill>
                  <a:srgbClr val="0070C0"/>
                </a:solidFill>
                <a:latin typeface="Times New Roman" panose="02020603050405020304" pitchFamily="18" charset="0"/>
                <a:cs typeface="Times New Roman" panose="02020603050405020304" pitchFamily="18" charset="0"/>
              </a:rPr>
              <a:t>Popigai</a:t>
            </a:r>
            <a:r>
              <a:rPr lang="en-US" sz="4000" b="1" dirty="0">
                <a:solidFill>
                  <a:srgbClr val="0070C0"/>
                </a:solidFill>
                <a:latin typeface="Times New Roman" panose="02020603050405020304" pitchFamily="18" charset="0"/>
                <a:cs typeface="Times New Roman" panose="02020603050405020304" pitchFamily="18" charset="0"/>
              </a:rPr>
              <a:t> on a globe</a:t>
            </a:r>
          </a:p>
          <a:p>
            <a:r>
              <a:rPr lang="en-US" sz="4000" b="1" dirty="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see Supplements 3 and 4</a:t>
            </a:r>
            <a:endParaRPr lang="cs-CZ" sz="2400" dirty="0">
              <a:solidFill>
                <a:srgbClr val="0070C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989FBB4F-65F8-A007-32B8-390842EDA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66" y="1127759"/>
            <a:ext cx="6446520" cy="4126665"/>
          </a:xfrm>
          <a:prstGeom prst="rect">
            <a:avLst/>
          </a:prstGeom>
        </p:spPr>
      </p:pic>
      <p:pic>
        <p:nvPicPr>
          <p:cNvPr id="6" name="Obrázek 5">
            <a:extLst>
              <a:ext uri="{FF2B5EF4-FFF2-40B4-BE49-F238E27FC236}">
                <a16:creationId xmlns:a16="http://schemas.microsoft.com/office/drawing/2014/main" id="{537A26D2-6499-0548-E5D6-3CE201D96D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0428" y="3048851"/>
            <a:ext cx="5728306" cy="3666909"/>
          </a:xfrm>
          <a:prstGeom prst="rect">
            <a:avLst/>
          </a:prstGeom>
        </p:spPr>
      </p:pic>
    </p:spTree>
    <p:extLst>
      <p:ext uri="{BB962C8B-B14F-4D97-AF65-F5344CB8AC3E}">
        <p14:creationId xmlns:p14="http://schemas.microsoft.com/office/powerpoint/2010/main" val="899436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43000">
              <a:schemeClr val="tx1"/>
            </a:gs>
            <a:gs pos="8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22025C2-CCA4-67C3-DE7D-FECC7C3B7B29}"/>
              </a:ext>
            </a:extLst>
          </p:cNvPr>
          <p:cNvSpPr txBox="1"/>
          <p:nvPr/>
        </p:nvSpPr>
        <p:spPr>
          <a:xfrm>
            <a:off x="7947887" y="5615646"/>
            <a:ext cx="4475429" cy="830997"/>
          </a:xfrm>
          <a:prstGeom prst="rect">
            <a:avLst/>
          </a:prstGeom>
          <a:noFill/>
        </p:spPr>
        <p:txBody>
          <a:bodyPr wrap="square" rtlCol="0">
            <a:spAutoFit/>
          </a:bodyPr>
          <a:lstStyle/>
          <a:p>
            <a:r>
              <a:rPr lang="en-US" sz="4800" b="1" dirty="0">
                <a:latin typeface="Brush Script MT" panose="03060802040406070304" pitchFamily="66" charset="0"/>
              </a:rPr>
              <a:t>The End of S2</a:t>
            </a:r>
            <a:endParaRPr lang="cs-CZ" sz="4800" b="1" dirty="0">
              <a:latin typeface="Brush Script MT" panose="03060802040406070304" pitchFamily="66" charset="0"/>
            </a:endParaRPr>
          </a:p>
        </p:txBody>
      </p:sp>
      <p:sp>
        <p:nvSpPr>
          <p:cNvPr id="3" name="TextovéPole 2">
            <a:extLst>
              <a:ext uri="{FF2B5EF4-FFF2-40B4-BE49-F238E27FC236}">
                <a16:creationId xmlns:a16="http://schemas.microsoft.com/office/drawing/2014/main" id="{16861EB0-9F73-7CA0-77C1-9466FBD96F1C}"/>
              </a:ext>
            </a:extLst>
          </p:cNvPr>
          <p:cNvSpPr txBox="1"/>
          <p:nvPr/>
        </p:nvSpPr>
        <p:spPr>
          <a:xfrm>
            <a:off x="442232" y="2122714"/>
            <a:ext cx="4753224" cy="1077218"/>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www/asu.cas.cz/~</a:t>
            </a:r>
            <a:r>
              <a:rPr lang="en-US" sz="3200" b="1" dirty="0" err="1">
                <a:solidFill>
                  <a:schemeClr val="bg1"/>
                </a:solidFill>
                <a:latin typeface="Times New Roman" panose="02020603050405020304" pitchFamily="18" charset="0"/>
                <a:cs typeface="Times New Roman" panose="02020603050405020304" pitchFamily="18" charset="0"/>
              </a:rPr>
              <a:t>jklokocn</a:t>
            </a:r>
            <a:endParaRPr lang="en-US" sz="3200" b="1" dirty="0">
              <a:solidFill>
                <a:schemeClr val="bg1"/>
              </a:solidFill>
              <a:latin typeface="Times New Roman" panose="02020603050405020304" pitchFamily="18" charset="0"/>
              <a:cs typeface="Times New Roman" panose="02020603050405020304" pitchFamily="18" charset="0"/>
            </a:endParaRPr>
          </a:p>
          <a:p>
            <a:r>
              <a:rPr lang="en-US" sz="3200" b="1" dirty="0">
                <a:solidFill>
                  <a:schemeClr val="bg1"/>
                </a:solidFill>
                <a:latin typeface="Times New Roman" panose="02020603050405020304" pitchFamily="18" charset="0"/>
                <a:cs typeface="Times New Roman" panose="02020603050405020304" pitchFamily="18" charset="0"/>
              </a:rPr>
              <a:t>jklokocn@asu.cas.cz</a:t>
            </a:r>
            <a:endParaRPr lang="cs-CZ" sz="3200" b="1" dirty="0">
              <a:solidFill>
                <a:schemeClr val="bg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040B5E0C-4C84-5DDA-04CD-8053D1A601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7887" y="596573"/>
            <a:ext cx="2340428" cy="806832"/>
          </a:xfrm>
          <a:prstGeom prst="rect">
            <a:avLst/>
          </a:prstGeom>
        </p:spPr>
      </p:pic>
      <p:pic>
        <p:nvPicPr>
          <p:cNvPr id="7" name="Obrázek 6">
            <a:extLst>
              <a:ext uri="{FF2B5EF4-FFF2-40B4-BE49-F238E27FC236}">
                <a16:creationId xmlns:a16="http://schemas.microsoft.com/office/drawing/2014/main" id="{D7833748-61EB-FBFC-E813-B2C1E1DD5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3696" y="596573"/>
            <a:ext cx="684485" cy="806832"/>
          </a:xfrm>
          <a:prstGeom prst="rect">
            <a:avLst/>
          </a:prstGeom>
        </p:spPr>
      </p:pic>
      <p:pic>
        <p:nvPicPr>
          <p:cNvPr id="9" name="Obrázek 8">
            <a:extLst>
              <a:ext uri="{FF2B5EF4-FFF2-40B4-BE49-F238E27FC236}">
                <a16:creationId xmlns:a16="http://schemas.microsoft.com/office/drawing/2014/main" id="{B4C2B115-26F1-ACE7-29E1-A7F631C491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7887" y="1586372"/>
            <a:ext cx="3185098" cy="2388824"/>
          </a:xfrm>
          <a:prstGeom prst="rect">
            <a:avLst/>
          </a:prstGeom>
        </p:spPr>
      </p:pic>
    </p:spTree>
    <p:extLst>
      <p:ext uri="{BB962C8B-B14F-4D97-AF65-F5344CB8AC3E}">
        <p14:creationId xmlns:p14="http://schemas.microsoft.com/office/powerpoint/2010/main" val="89232092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ulka 1"/>
              <p:cNvGraphicFramePr>
                <a:graphicFrameLocks noGrp="1"/>
              </p:cNvGraphicFramePr>
              <p:nvPr/>
            </p:nvGraphicFramePr>
            <p:xfrm>
              <a:off x="1343472" y="463610"/>
              <a:ext cx="9649072" cy="1241997"/>
            </p:xfrm>
            <a:graphic>
              <a:graphicData uri="http://schemas.openxmlformats.org/drawingml/2006/table">
                <a:tbl>
                  <a:tblPr firstRow="1" firstCol="1" bandRow="1" bandCol="1">
                    <a:tableStyleId>{5C22544A-7EE6-4342-B048-85BDC9FD1C3A}</a:tableStyleId>
                  </a:tblPr>
                  <a:tblGrid>
                    <a:gridCol w="1113183">
                      <a:extLst>
                        <a:ext uri="{9D8B030D-6E8A-4147-A177-3AD203B41FA5}">
                          <a16:colId xmlns:a16="http://schemas.microsoft.com/office/drawing/2014/main" val="20000"/>
                        </a:ext>
                      </a:extLst>
                    </a:gridCol>
                    <a:gridCol w="7422706">
                      <a:extLst>
                        <a:ext uri="{9D8B030D-6E8A-4147-A177-3AD203B41FA5}">
                          <a16:colId xmlns:a16="http://schemas.microsoft.com/office/drawing/2014/main" val="20001"/>
                        </a:ext>
                      </a:extLst>
                    </a:gridCol>
                    <a:gridCol w="1113183">
                      <a:extLst>
                        <a:ext uri="{9D8B030D-6E8A-4147-A177-3AD203B41FA5}">
                          <a16:colId xmlns:a16="http://schemas.microsoft.com/office/drawing/2014/main" val="20002"/>
                        </a:ext>
                      </a:extLst>
                    </a:gridCol>
                  </a:tblGrid>
                  <a:tr h="1046926">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cs-CZ" sz="1800" smtClean="0">
                                    <a:solidFill>
                                      <a:schemeClr val="tx1"/>
                                    </a:solidFill>
                                    <a:effectLst/>
                                    <a:latin typeface="Cambria Math" panose="02040503050406030204" pitchFamily="18" charset="0"/>
                                  </a:rPr>
                                  <m:t>𝑇</m:t>
                                </m:r>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𝑟</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𝜑</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𝜆</m:t>
                                    </m:r>
                                  </m:e>
                                </m:d>
                                <m:r>
                                  <a:rPr lang="cs-CZ" sz="1800">
                                    <a:solidFill>
                                      <a:schemeClr val="tx1"/>
                                    </a:solidFill>
                                    <a:effectLst/>
                                    <a:latin typeface="Cambria Math" panose="02040503050406030204" pitchFamily="18" charset="0"/>
                                  </a:rPr>
                                  <m:t>=</m:t>
                                </m:r>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𝐺𝑀</m:t>
                                    </m:r>
                                  </m:num>
                                  <m:den>
                                    <m:r>
                                      <a:rPr lang="cs-CZ" sz="1800">
                                        <a:solidFill>
                                          <a:schemeClr val="tx1"/>
                                        </a:solidFill>
                                        <a:effectLst/>
                                        <a:latin typeface="Cambria Math" panose="02040503050406030204" pitchFamily="18" charset="0"/>
                                      </a:rPr>
                                      <m:t>𝑟</m:t>
                                    </m:r>
                                  </m:den>
                                </m:f>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=2</m:t>
                                    </m:r>
                                  </m:sub>
                                  <m:sup>
                                    <m:r>
                                      <a:rPr lang="cs-CZ" sz="1800">
                                        <a:solidFill>
                                          <a:schemeClr val="tx1"/>
                                        </a:solidFill>
                                        <a:effectLst/>
                                        <a:latin typeface="Cambria Math" panose="02040503050406030204" pitchFamily="18" charset="0"/>
                                      </a:rPr>
                                      <m:t>∞</m:t>
                                    </m:r>
                                  </m:sup>
                                  <m:e>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=0</m:t>
                                        </m:r>
                                      </m:sub>
                                      <m:sup>
                                        <m:r>
                                          <a:rPr lang="cs-CZ" sz="1800">
                                            <a:solidFill>
                                              <a:schemeClr val="tx1"/>
                                            </a:solidFill>
                                            <a:effectLst/>
                                            <a:latin typeface="Cambria Math" panose="02040503050406030204" pitchFamily="18" charset="0"/>
                                          </a:rPr>
                                          <m:t>𝑙</m:t>
                                        </m:r>
                                      </m:sup>
                                      <m:e>
                                        <m:sSup>
                                          <m:sSupPr>
                                            <m:ctrlPr>
                                              <a:rPr lang="cs-CZ" sz="1800" i="1">
                                                <a:solidFill>
                                                  <a:schemeClr val="tx1"/>
                                                </a:solidFill>
                                                <a:effectLst/>
                                                <a:latin typeface="Cambria Math" panose="02040503050406030204" pitchFamily="18" charset="0"/>
                                              </a:rPr>
                                            </m:ctrlPr>
                                          </m:sSupPr>
                                          <m:e>
                                            <m:d>
                                              <m:dPr>
                                                <m:ctrlPr>
                                                  <a:rPr lang="cs-CZ" sz="1800" i="1">
                                                    <a:solidFill>
                                                      <a:schemeClr val="tx1"/>
                                                    </a:solidFill>
                                                    <a:effectLst/>
                                                    <a:latin typeface="Cambria Math" panose="02040503050406030204" pitchFamily="18" charset="0"/>
                                                  </a:rPr>
                                                </m:ctrlPr>
                                              </m:dPr>
                                              <m:e>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𝑅</m:t>
                                                    </m:r>
                                                  </m:num>
                                                  <m:den>
                                                    <m:r>
                                                      <a:rPr lang="cs-CZ" sz="1800">
                                                        <a:solidFill>
                                                          <a:schemeClr val="tx1"/>
                                                        </a:solidFill>
                                                        <a:effectLst/>
                                                        <a:latin typeface="Cambria Math" panose="02040503050406030204" pitchFamily="18" charset="0"/>
                                                      </a:rPr>
                                                      <m:t>𝑟</m:t>
                                                    </m:r>
                                                  </m:den>
                                                </m:f>
                                              </m:e>
                                            </m:d>
                                          </m:e>
                                          <m:sup>
                                            <m:r>
                                              <a:rPr lang="cs-CZ" sz="1800">
                                                <a:solidFill>
                                                  <a:schemeClr val="tx1"/>
                                                </a:solidFill>
                                                <a:effectLst/>
                                                <a:latin typeface="Cambria Math" panose="02040503050406030204" pitchFamily="18" charset="0"/>
                                              </a:rPr>
                                              <m:t>𝑙</m:t>
                                            </m:r>
                                          </m:sup>
                                        </m:sSup>
                                        <m:d>
                                          <m:dPr>
                                            <m:ctrlPr>
                                              <a:rPr lang="cs-CZ" sz="1800" i="1">
                                                <a:solidFill>
                                                  <a:schemeClr val="tx1"/>
                                                </a:solidFill>
                                                <a:effectLst/>
                                                <a:latin typeface="Cambria Math" panose="02040503050406030204" pitchFamily="18" charset="0"/>
                                              </a:rPr>
                                            </m:ctrlPr>
                                          </m:dPr>
                                          <m:e>
                                            <m:sSub>
                                              <m:sSubPr>
                                                <m:ctrlPr>
                                                  <a:rPr lang="cs-CZ" sz="1800" i="1">
                                                    <a:solidFill>
                                                      <a:schemeClr val="tx1"/>
                                                    </a:solidFill>
                                                    <a:effectLst/>
                                                    <a:latin typeface="Cambria Math" panose="02040503050406030204" pitchFamily="18" charset="0"/>
                                                  </a:rPr>
                                                </m:ctrlPr>
                                              </m:sSubPr>
                                              <m:e>
                                                <m:sSup>
                                                  <m:sSupPr>
                                                    <m:ctrlPr>
                                                      <a:rPr lang="cs-CZ" sz="1800" i="1">
                                                        <a:solidFill>
                                                          <a:schemeClr val="tx1"/>
                                                        </a:solidFill>
                                                        <a:effectLst/>
                                                        <a:latin typeface="Cambria Math" panose="02040503050406030204" pitchFamily="18" charset="0"/>
                                                      </a:rPr>
                                                    </m:ctrlPr>
                                                  </m:sSupPr>
                                                  <m:e>
                                                    <m:r>
                                                      <a:rPr lang="cs-CZ" sz="1800">
                                                        <a:solidFill>
                                                          <a:schemeClr val="tx1"/>
                                                        </a:solidFill>
                                                        <a:effectLst/>
                                                        <a:latin typeface="Cambria Math" panose="02040503050406030204" pitchFamily="18" charset="0"/>
                                                      </a:rPr>
                                                      <m:t>𝐶</m:t>
                                                    </m:r>
                                                  </m:e>
                                                  <m:sup>
                                                    <m:r>
                                                      <a:rPr lang="cs-CZ" sz="1800">
                                                        <a:solidFill>
                                                          <a:schemeClr val="tx1"/>
                                                        </a:solidFill>
                                                        <a:effectLst/>
                                                        <a:latin typeface="Cambria Math" panose="02040503050406030204" pitchFamily="18" charset="0"/>
                                                      </a:rPr>
                                                      <m:t>′</m:t>
                                                    </m:r>
                                                  </m:sup>
                                                </m:sSup>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𝑐𝑜𝑠</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𝑆</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 </m:t>
                                            </m:r>
                                          </m:e>
                                        </m:d>
                                      </m:e>
                                    </m:nary>
                                  </m:e>
                                </m:nary>
                                <m:r>
                                  <a:rPr lang="cs-CZ" sz="1800">
                                    <a:solidFill>
                                      <a:schemeClr val="tx1"/>
                                    </a:solidFill>
                                    <a:effectLst/>
                                    <a:latin typeface="Cambria Math" panose="02040503050406030204" pitchFamily="18" charset="0"/>
                                  </a:rPr>
                                  <m:t> </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𝑃</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𝜑</m:t>
                                    </m:r>
                                  </m:e>
                                </m:d>
                              </m:oMath>
                            </m:oMathPara>
                          </a14:m>
                          <a:endParaRPr lang="cs-CZ" sz="18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no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0000"/>
                      </a:ext>
                    </a:extLst>
                  </a:tr>
                </a:tbl>
              </a:graphicData>
            </a:graphic>
          </p:graphicFrame>
        </mc:Choice>
        <mc:Fallback xmlns="">
          <p:graphicFrame>
            <p:nvGraphicFramePr>
              <p:cNvPr id="2" name="Tabulka 1"/>
              <p:cNvGraphicFramePr>
                <a:graphicFrameLocks noGrp="1"/>
              </p:cNvGraphicFramePr>
              <p:nvPr/>
            </p:nvGraphicFramePr>
            <p:xfrm>
              <a:off x="1343472" y="463610"/>
              <a:ext cx="9649072" cy="1241997"/>
            </p:xfrm>
            <a:graphic>
              <a:graphicData uri="http://schemas.openxmlformats.org/drawingml/2006/table">
                <a:tbl>
                  <a:tblPr firstRow="1" firstCol="1" bandRow="1" bandCol="1">
                    <a:tableStyleId>{5C22544A-7EE6-4342-B048-85BDC9FD1C3A}</a:tableStyleId>
                  </a:tblPr>
                  <a:tblGrid>
                    <a:gridCol w="1113183">
                      <a:extLst>
                        <a:ext uri="{9D8B030D-6E8A-4147-A177-3AD203B41FA5}">
                          <a16:colId xmlns:a16="http://schemas.microsoft.com/office/drawing/2014/main" val="20000"/>
                        </a:ext>
                      </a:extLst>
                    </a:gridCol>
                    <a:gridCol w="7422706">
                      <a:extLst>
                        <a:ext uri="{9D8B030D-6E8A-4147-A177-3AD203B41FA5}">
                          <a16:colId xmlns:a16="http://schemas.microsoft.com/office/drawing/2014/main" val="20001"/>
                        </a:ext>
                      </a:extLst>
                    </a:gridCol>
                    <a:gridCol w="1113183">
                      <a:extLst>
                        <a:ext uri="{9D8B030D-6E8A-4147-A177-3AD203B41FA5}">
                          <a16:colId xmlns:a16="http://schemas.microsoft.com/office/drawing/2014/main" val="20002"/>
                        </a:ext>
                      </a:extLst>
                    </a:gridCol>
                  </a:tblGrid>
                  <a:tr h="1241997">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endParaRPr lang="cs-CZ"/>
                        </a:p>
                      </a:txBody>
                      <a:tcPr marL="68580" marR="68580" marT="0" marB="0" anchor="ctr">
                        <a:blipFill>
                          <a:blip r:embed="rId3"/>
                          <a:stretch>
                            <a:fillRect l="-15107" t="-490" r="-15353" b="-1961"/>
                          </a:stretch>
                        </a:blip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sp>
            <p:nvSpPr>
              <p:cNvPr id="4" name="Obdélník 3"/>
              <p:cNvSpPr/>
              <p:nvPr/>
            </p:nvSpPr>
            <p:spPr>
              <a:xfrm>
                <a:off x="2926660" y="3381589"/>
                <a:ext cx="7832593" cy="714619"/>
              </a:xfrm>
              <a:prstGeom prst="rect">
                <a:avLst/>
              </a:prstGeom>
            </p:spPr>
            <p:txBody>
              <a:bodyPr wrap="square">
                <a:spAutoFit/>
              </a:bodyPr>
              <a:lstStyle/>
              <a:p>
                <a:pPr>
                  <a:lnSpc>
                    <a:spcPct val="150000"/>
                  </a:lnSpc>
                </a:pPr>
                <a:r>
                  <a:rPr lang="cs-CZ" dirty="0">
                    <a:latin typeface="Times New Roman" panose="02020603050405020304" pitchFamily="18" charset="0"/>
                    <a:ea typeface="MS Mincho" panose="02020609040205080304" pitchFamily="49" charset="-128"/>
                  </a:rPr>
                  <a:t>                                </a:t>
                </a:r>
                <a14:m>
                  <m:oMath xmlns:m="http://schemas.openxmlformats.org/officeDocument/2006/math">
                    <m:r>
                      <a:rPr lang="en-GB" sz="2000" i="1">
                        <a:latin typeface="Cambria Math" panose="02040503050406030204" pitchFamily="18" charset="0"/>
                        <a:ea typeface="MS Mincho" panose="02020609040205080304" pitchFamily="49" charset="-128"/>
                        <a:cs typeface="Times New Roman" panose="02020603050405020304" pitchFamily="18" charset="0"/>
                      </a:rPr>
                      <m:t>∆</m:t>
                    </m:r>
                    <m:r>
                      <a:rPr lang="en-GB" sz="2000" i="1">
                        <a:latin typeface="Cambria Math" panose="02040503050406030204" pitchFamily="18" charset="0"/>
                        <a:ea typeface="MS Mincho" panose="02020609040205080304" pitchFamily="49" charset="-128"/>
                        <a:cs typeface="Times New Roman" panose="02020603050405020304" pitchFamily="18" charset="0"/>
                      </a:rPr>
                      <m:t>𝑔</m:t>
                    </m:r>
                    <m:r>
                      <a:rPr lang="en-GB" sz="2000" i="1">
                        <a:latin typeface="Cambria Math" panose="02040503050406030204" pitchFamily="18" charset="0"/>
                        <a:ea typeface="MS Mincho" panose="02020609040205080304" pitchFamily="49" charset="-128"/>
                        <a:cs typeface="Times New Roman" panose="02020603050405020304" pitchFamily="18" charset="0"/>
                      </a:rPr>
                      <m:t>=−</m:t>
                    </m:r>
                    <m:f>
                      <m:fPr>
                        <m:ctrlPr>
                          <a:rPr lang="cs-CZ" sz="2000" i="1">
                            <a:latin typeface="Cambria Math" panose="02040503050406030204" pitchFamily="18" charset="0"/>
                          </a:rPr>
                        </m:ctrlPr>
                      </m:fPr>
                      <m:num>
                        <m:r>
                          <a:rPr lang="en-GB" sz="2000" i="1">
                            <a:latin typeface="Cambria Math" panose="02040503050406030204" pitchFamily="18" charset="0"/>
                            <a:ea typeface="MS Mincho" panose="02020609040205080304" pitchFamily="49" charset="-128"/>
                            <a:cs typeface="Times New Roman" panose="02020603050405020304" pitchFamily="18" charset="0"/>
                          </a:rPr>
                          <m:t>𝜕</m:t>
                        </m:r>
                        <m:r>
                          <a:rPr lang="en-GB" sz="2000" i="1">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latin typeface="Cambria Math" panose="02040503050406030204" pitchFamily="18" charset="0"/>
                            <a:ea typeface="MS Mincho" panose="02020609040205080304" pitchFamily="49" charset="-128"/>
                            <a:cs typeface="Times New Roman" panose="02020603050405020304" pitchFamily="18" charset="0"/>
                          </a:rPr>
                          <m:t>𝜕</m:t>
                        </m:r>
                        <m:r>
                          <a:rPr lang="en-GB" sz="2000" i="1">
                            <a:latin typeface="Cambria Math" panose="02040503050406030204" pitchFamily="18" charset="0"/>
                            <a:ea typeface="MS Mincho" panose="02020609040205080304" pitchFamily="49" charset="-128"/>
                            <a:cs typeface="Times New Roman" panose="02020603050405020304" pitchFamily="18" charset="0"/>
                          </a:rPr>
                          <m:t>𝑟</m:t>
                        </m:r>
                      </m:den>
                    </m:f>
                    <m:r>
                      <a:rPr lang="en-GB" sz="2000" i="1">
                        <a:latin typeface="Cambria Math" panose="02040503050406030204" pitchFamily="18" charset="0"/>
                        <a:ea typeface="MS Mincho" panose="02020609040205080304" pitchFamily="49" charset="-128"/>
                        <a:cs typeface="Times New Roman" panose="02020603050405020304" pitchFamily="18" charset="0"/>
                      </a:rPr>
                      <m:t>−2</m:t>
                    </m:r>
                    <m:f>
                      <m:fPr>
                        <m:ctrlPr>
                          <a:rPr lang="cs-CZ" sz="2000" i="1">
                            <a:latin typeface="Cambria Math" panose="02040503050406030204" pitchFamily="18" charset="0"/>
                          </a:rPr>
                        </m:ctrlPr>
                      </m:fPr>
                      <m:num>
                        <m:r>
                          <a:rPr lang="en-GB" sz="2000" i="1">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latin typeface="Cambria Math" panose="02040503050406030204" pitchFamily="18" charset="0"/>
                            <a:ea typeface="MS Mincho" panose="02020609040205080304" pitchFamily="49" charset="-128"/>
                            <a:cs typeface="Times New Roman" panose="02020603050405020304" pitchFamily="18" charset="0"/>
                          </a:rPr>
                          <m:t>𝑟</m:t>
                        </m:r>
                      </m:den>
                    </m:f>
                  </m:oMath>
                </a14:m>
                <a:r>
                  <a:rPr lang="cs-CZ" sz="2000" dirty="0">
                    <a:latin typeface="Times New Roman" panose="02020603050405020304" pitchFamily="18" charset="0"/>
                    <a:ea typeface="MS Mincho" panose="02020609040205080304" pitchFamily="49" charset="-128"/>
                  </a:rPr>
                  <a:t>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2926660" y="3381589"/>
                <a:ext cx="7832593" cy="714619"/>
              </a:xfrm>
              <a:prstGeom prst="rect">
                <a:avLst/>
              </a:prstGeom>
              <a:blipFill>
                <a:blip r:embed="rId4"/>
                <a:stretch>
                  <a:fillRect/>
                </a:stretch>
              </a:blipFill>
            </p:spPr>
            <p:txBody>
              <a:bodyPr/>
              <a:lstStyle/>
              <a:p>
                <a:r>
                  <a:rPr lang="cs-CZ">
                    <a:noFill/>
                  </a:rPr>
                  <a:t> </a:t>
                </a:r>
              </a:p>
            </p:txBody>
          </p:sp>
        </mc:Fallback>
      </mc:AlternateContent>
      <p:sp>
        <p:nvSpPr>
          <p:cNvPr id="6" name="Rectangle 1"/>
          <p:cNvSpPr>
            <a:spLocks noChangeArrowheads="1"/>
          </p:cNvSpPr>
          <p:nvPr/>
        </p:nvSpPr>
        <p:spPr bwMode="auto">
          <a:xfrm>
            <a:off x="1991544" y="3074372"/>
            <a:ext cx="66575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184150" eaLnBrk="0" fontAlgn="base" hangingPunct="0">
              <a:spcBef>
                <a:spcPct val="0"/>
              </a:spcBef>
              <a:spcAft>
                <a:spcPct val="0"/>
              </a:spcAft>
            </a:pPr>
            <a:r>
              <a:rPr lang="en-GB" altLang="zh-CN" sz="1600" dirty="0">
                <a:latin typeface="Arial" panose="020B0604020202020204" pitchFamily="34" charset="0"/>
                <a:ea typeface="Times New Roman" panose="02020603050405020304" pitchFamily="18" charset="0"/>
              </a:rPr>
              <a:t>The spherical approximation of the </a:t>
            </a:r>
            <a:r>
              <a:rPr lang="en-GB" altLang="zh-CN" sz="1600" i="1" dirty="0">
                <a:latin typeface="Arial" panose="020B0604020202020204" pitchFamily="34" charset="0"/>
                <a:ea typeface="Times New Roman" panose="02020603050405020304" pitchFamily="18" charset="0"/>
              </a:rPr>
              <a:t>gravity anomaly</a:t>
            </a:r>
            <a:r>
              <a:rPr lang="en-GB" altLang="zh-CN" sz="1600" dirty="0">
                <a:latin typeface="Arial" panose="020B0604020202020204" pitchFamily="34" charset="0"/>
                <a:ea typeface="Times New Roman" panose="02020603050405020304" pitchFamily="18" charset="0"/>
              </a:rPr>
              <a:t>  </a:t>
            </a:r>
            <a:r>
              <a:rPr lang="en-GB" altLang="zh-CN" sz="1600" i="1" dirty="0" err="1">
                <a:latin typeface="Arial" panose="020B0604020202020204" pitchFamily="34" charset="0"/>
                <a:ea typeface="Times New Roman" panose="02020603050405020304" pitchFamily="18" charset="0"/>
              </a:rPr>
              <a:t>Δg</a:t>
            </a:r>
            <a:r>
              <a:rPr lang="en-GB" altLang="zh-CN" sz="1600" i="1" dirty="0">
                <a:latin typeface="Arial" panose="020B0604020202020204" pitchFamily="34" charset="0"/>
                <a:ea typeface="Times New Roman" panose="02020603050405020304" pitchFamily="18" charset="0"/>
              </a:rPr>
              <a:t>  </a:t>
            </a:r>
            <a:r>
              <a:rPr lang="en-GB" altLang="zh-CN" sz="1600" dirty="0">
                <a:latin typeface="Arial" panose="020B0604020202020204" pitchFamily="34" charset="0"/>
                <a:ea typeface="Times New Roman" panose="02020603050405020304" pitchFamily="18" charset="0"/>
              </a:rPr>
              <a:t>is computed </a:t>
            </a:r>
            <a:endParaRPr lang="cs-CZ" altLang="zh-CN" sz="1600" dirty="0">
              <a:latin typeface="Arial" panose="020B0604020202020204" pitchFamily="34" charset="0"/>
            </a:endParaRPr>
          </a:p>
        </p:txBody>
      </p:sp>
      <p:sp>
        <p:nvSpPr>
          <p:cNvPr id="7" name="Obdélník 6"/>
          <p:cNvSpPr/>
          <p:nvPr/>
        </p:nvSpPr>
        <p:spPr>
          <a:xfrm>
            <a:off x="1631505" y="188640"/>
            <a:ext cx="9851181" cy="338554"/>
          </a:xfrm>
          <a:prstGeom prst="rect">
            <a:avLst/>
          </a:prstGeom>
        </p:spPr>
        <p:txBody>
          <a:bodyPr wrap="square">
            <a:spAutoFit/>
          </a:bodyPr>
          <a:lstStyle/>
          <a:p>
            <a:r>
              <a:rPr lang="en-GB" sz="1600" i="1" dirty="0">
                <a:ea typeface="Times New Roman" panose="02020603050405020304" pitchFamily="18" charset="0"/>
              </a:rPr>
              <a:t>Disturbing static gravitational potential </a:t>
            </a:r>
            <a:r>
              <a:rPr lang="en-GB" sz="1600" dirty="0">
                <a:ea typeface="Times New Roman" panose="02020603050405020304" pitchFamily="18" charset="0"/>
              </a:rPr>
              <a:t>outside the Earth masses in  spherical harmonic expansion </a:t>
            </a:r>
            <a:endParaRPr lang="cs-CZ" sz="1600" dirty="0"/>
          </a:p>
        </p:txBody>
      </p:sp>
      <p:sp>
        <p:nvSpPr>
          <p:cNvPr id="8" name="Obdélník 7"/>
          <p:cNvSpPr/>
          <p:nvPr/>
        </p:nvSpPr>
        <p:spPr>
          <a:xfrm>
            <a:off x="1631504" y="1647481"/>
            <a:ext cx="10422904" cy="1384995"/>
          </a:xfrm>
          <a:prstGeom prst="rect">
            <a:avLst/>
          </a:prstGeom>
        </p:spPr>
        <p:txBody>
          <a:bodyPr wrap="square">
            <a:spAutoFit/>
          </a:bodyPr>
          <a:lstStyle/>
          <a:p>
            <a:pPr indent="184150"/>
            <a:r>
              <a:rPr lang="en-GB" altLang="zh-CN" sz="1400" dirty="0">
                <a:ea typeface="Times New Roman" panose="02020603050405020304" pitchFamily="18" charset="0"/>
              </a:rPr>
              <a:t>where </a:t>
            </a:r>
            <a:r>
              <a:rPr lang="en-GB" altLang="zh-CN" sz="1400" i="1" dirty="0">
                <a:ea typeface="Times New Roman" panose="02020603050405020304" pitchFamily="18" charset="0"/>
              </a:rPr>
              <a:t>GM</a:t>
            </a:r>
            <a:r>
              <a:rPr lang="en-GB" altLang="zh-CN" sz="1400" dirty="0">
                <a:ea typeface="Times New Roman" panose="02020603050405020304" pitchFamily="18" charset="0"/>
              </a:rPr>
              <a:t> is a product of the universal gravitational constant and the mass of the Earth (also known as </a:t>
            </a:r>
          </a:p>
          <a:p>
            <a:pPr indent="184150"/>
            <a:r>
              <a:rPr lang="en-GB" altLang="zh-CN" sz="1400" dirty="0">
                <a:ea typeface="Times New Roman" panose="02020603050405020304" pitchFamily="18" charset="0"/>
              </a:rPr>
              <a:t>the geocentric gravitational constant), </a:t>
            </a:r>
            <a:r>
              <a:rPr lang="en-GB" altLang="zh-CN" sz="1400" i="1" dirty="0">
                <a:ea typeface="Times New Roman" panose="02020603050405020304" pitchFamily="18" charset="0"/>
              </a:rPr>
              <a:t>r</a:t>
            </a:r>
            <a:r>
              <a:rPr lang="en-GB" altLang="zh-CN" sz="1400" dirty="0">
                <a:ea typeface="Times New Roman" panose="02020603050405020304" pitchFamily="18" charset="0"/>
              </a:rPr>
              <a:t> is the radial distance of an external point where </a:t>
            </a:r>
            <a:r>
              <a:rPr lang="en-GB" altLang="zh-CN" sz="1400" i="1" dirty="0">
                <a:ea typeface="Times New Roman" panose="02020603050405020304" pitchFamily="18" charset="0"/>
              </a:rPr>
              <a:t>T</a:t>
            </a:r>
            <a:r>
              <a:rPr lang="en-GB" altLang="zh-CN" sz="1400" dirty="0">
                <a:ea typeface="Times New Roman" panose="02020603050405020304" pitchFamily="18" charset="0"/>
              </a:rPr>
              <a:t> is computed, </a:t>
            </a:r>
          </a:p>
          <a:p>
            <a:pPr indent="184150"/>
            <a:r>
              <a:rPr lang="en-GB" altLang="zh-CN" sz="1400" i="1" dirty="0">
                <a:ea typeface="Times New Roman" panose="02020603050405020304" pitchFamily="18" charset="0"/>
              </a:rPr>
              <a:t>R</a:t>
            </a:r>
            <a:r>
              <a:rPr lang="en-GB" altLang="zh-CN" sz="1400" dirty="0">
                <a:ea typeface="Times New Roman" panose="02020603050405020304" pitchFamily="18" charset="0"/>
              </a:rPr>
              <a:t> is the radius of the Earth (which can be approximated by the semi-major axis of a reference ellipsoid), </a:t>
            </a:r>
          </a:p>
          <a:p>
            <a:pPr indent="184150"/>
            <a:r>
              <a:rPr lang="en-GB" altLang="zh-CN" sz="1400" i="1" dirty="0" err="1">
                <a:ea typeface="Times New Roman" panose="02020603050405020304" pitchFamily="18" charset="0"/>
              </a:rPr>
              <a:t>P</a:t>
            </a:r>
            <a:r>
              <a:rPr lang="en-GB" altLang="zh-CN" sz="1400" i="1" baseline="-30000" dirty="0" err="1">
                <a:ea typeface="Times New Roman" panose="02020603050405020304" pitchFamily="18" charset="0"/>
              </a:rPr>
              <a:t>l,m</a:t>
            </a:r>
            <a:r>
              <a:rPr lang="en-GB" altLang="zh-CN" sz="1400" dirty="0">
                <a:ea typeface="Times New Roman" panose="02020603050405020304" pitchFamily="18" charset="0"/>
              </a:rPr>
              <a:t> </a:t>
            </a:r>
            <a:r>
              <a:rPr lang="en-GB" altLang="zh-CN" sz="1400" i="1" dirty="0">
                <a:ea typeface="Times New Roman" panose="02020603050405020304" pitchFamily="18" charset="0"/>
              </a:rPr>
              <a:t>(sin φ) </a:t>
            </a:r>
            <a:r>
              <a:rPr lang="en-GB" altLang="zh-CN" sz="1400" dirty="0">
                <a:ea typeface="Times New Roman" panose="02020603050405020304" pitchFamily="18" charset="0"/>
              </a:rPr>
              <a:t>are the Legendre associated functions, </a:t>
            </a:r>
            <a:r>
              <a:rPr lang="en-GB" altLang="zh-CN" sz="1400" i="1" dirty="0">
                <a:ea typeface="Times New Roman" panose="02020603050405020304" pitchFamily="18" charset="0"/>
              </a:rPr>
              <a:t>l </a:t>
            </a:r>
            <a:r>
              <a:rPr lang="en-GB" altLang="zh-CN" sz="1400" dirty="0">
                <a:ea typeface="Times New Roman" panose="02020603050405020304" pitchFamily="18" charset="0"/>
              </a:rPr>
              <a:t>and</a:t>
            </a:r>
            <a:r>
              <a:rPr lang="en-GB" altLang="zh-CN" sz="1400" i="1" dirty="0">
                <a:ea typeface="Times New Roman" panose="02020603050405020304" pitchFamily="18" charset="0"/>
              </a:rPr>
              <a:t> m </a:t>
            </a:r>
            <a:r>
              <a:rPr lang="en-GB" altLang="zh-CN" sz="1400" dirty="0">
                <a:ea typeface="Times New Roman" panose="02020603050405020304" pitchFamily="18" charset="0"/>
              </a:rPr>
              <a:t>are the degree and order of the harmonic expansion, </a:t>
            </a:r>
          </a:p>
          <a:p>
            <a:pPr indent="184150"/>
            <a:r>
              <a:rPr lang="en-GB" altLang="zh-CN" sz="1400" dirty="0">
                <a:ea typeface="Times New Roman" panose="02020603050405020304" pitchFamily="18" charset="0"/>
              </a:rPr>
              <a:t>(</a:t>
            </a:r>
            <a:r>
              <a:rPr lang="en-GB" altLang="zh-CN" sz="1400" i="1" dirty="0">
                <a:ea typeface="Times New Roman" panose="02020603050405020304" pitchFamily="18" charset="0"/>
              </a:rPr>
              <a:t>φ, λ</a:t>
            </a:r>
            <a:r>
              <a:rPr lang="en-GB" altLang="zh-CN" sz="1400" dirty="0">
                <a:ea typeface="Times New Roman" panose="02020603050405020304" pitchFamily="18" charset="0"/>
              </a:rPr>
              <a:t>) are the geocentric latitude and longitude,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and </a:t>
            </a:r>
            <a:r>
              <a:rPr lang="en-GB" altLang="zh-CN" sz="1400" i="1" dirty="0" err="1">
                <a:ea typeface="Times New Roman" panose="02020603050405020304" pitchFamily="18" charset="0"/>
              </a:rPr>
              <a:t>S</a:t>
            </a:r>
            <a:r>
              <a:rPr lang="en-GB" altLang="zh-CN" sz="1400" i="1" baseline="-30000" dirty="0" err="1">
                <a:ea typeface="Times New Roman" panose="02020603050405020304" pitchFamily="18" charset="0"/>
              </a:rPr>
              <a:t>l,m</a:t>
            </a:r>
            <a:r>
              <a:rPr lang="en-GB" altLang="zh-CN" sz="1400" dirty="0">
                <a:ea typeface="Times New Roman" panose="02020603050405020304" pitchFamily="18" charset="0"/>
              </a:rPr>
              <a:t> are the harmonic </a:t>
            </a:r>
            <a:r>
              <a:rPr lang="en-GB" altLang="zh-CN" sz="1400" dirty="0" err="1">
                <a:ea typeface="Times New Roman" panose="02020603050405020304" pitchFamily="18" charset="0"/>
              </a:rPr>
              <a:t>geopotential</a:t>
            </a:r>
            <a:r>
              <a:rPr lang="en-GB" altLang="zh-CN" sz="1400" dirty="0">
                <a:ea typeface="Times New Roman" panose="02020603050405020304" pitchFamily="18" charset="0"/>
              </a:rPr>
              <a:t> coefficients </a:t>
            </a:r>
          </a:p>
          <a:p>
            <a:pPr indent="184150"/>
            <a:r>
              <a:rPr lang="en-GB" altLang="zh-CN" sz="1400" dirty="0">
                <a:ea typeface="Times New Roman" panose="02020603050405020304" pitchFamily="18" charset="0"/>
              </a:rPr>
              <a:t>(Stokes parameters), fully normalized,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where</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belongs to the reference ellipsoid.</a:t>
            </a:r>
            <a:endParaRPr lang="cs-CZ" altLang="zh-CN" sz="1400" dirty="0"/>
          </a:p>
        </p:txBody>
      </p:sp>
      <p:sp>
        <p:nvSpPr>
          <p:cNvPr id="9" name="Obdélník 8"/>
          <p:cNvSpPr/>
          <p:nvPr/>
        </p:nvSpPr>
        <p:spPr>
          <a:xfrm>
            <a:off x="1847528" y="4152761"/>
            <a:ext cx="8478688" cy="1077218"/>
          </a:xfrm>
          <a:prstGeom prst="rect">
            <a:avLst/>
          </a:prstGeom>
        </p:spPr>
        <p:txBody>
          <a:bodyPr wrap="square">
            <a:spAutoFit/>
          </a:bodyPr>
          <a:lstStyle/>
          <a:p>
            <a:pPr indent="184150"/>
            <a:r>
              <a:rPr lang="en-GB" altLang="zh-CN" sz="1600" dirty="0">
                <a:ea typeface="Times New Roman" panose="02020603050405020304" pitchFamily="18" charset="0"/>
              </a:rPr>
              <a:t>or one can use the </a:t>
            </a:r>
            <a:r>
              <a:rPr lang="en-GB" altLang="zh-CN" sz="1600" i="1" dirty="0">
                <a:ea typeface="Times New Roman" panose="02020603050405020304" pitchFamily="18" charset="0"/>
              </a:rPr>
              <a:t>gravity disturbance</a:t>
            </a:r>
            <a:r>
              <a:rPr lang="en-GB" altLang="zh-CN" sz="1600" dirty="0">
                <a:ea typeface="Times New Roman" panose="02020603050405020304" pitchFamily="18" charset="0"/>
              </a:rPr>
              <a:t> (it is the same but without the second term).</a:t>
            </a:r>
          </a:p>
          <a:p>
            <a:pPr indent="184150"/>
            <a:endParaRPr lang="en-GB" sz="1600" dirty="0"/>
          </a:p>
          <a:p>
            <a:pPr indent="184150"/>
            <a:r>
              <a:rPr lang="en-GB" sz="1600" i="1" dirty="0"/>
              <a:t>Gravity gradient tensor</a:t>
            </a:r>
            <a:r>
              <a:rPr lang="en-GB" sz="1600" dirty="0"/>
              <a:t> </a:t>
            </a:r>
            <a:r>
              <a:rPr lang="en-GB" sz="1600" b="1" dirty="0"/>
              <a:t>Γ</a:t>
            </a:r>
            <a:r>
              <a:rPr lang="en-GB" sz="1600" dirty="0"/>
              <a:t> (the </a:t>
            </a:r>
            <a:r>
              <a:rPr lang="en-GB" sz="1600" dirty="0" err="1"/>
              <a:t>Marussi</a:t>
            </a:r>
            <a:r>
              <a:rPr lang="en-GB" sz="1600" dirty="0"/>
              <a:t> tensor) is a tensor of the second derivatives of </a:t>
            </a:r>
          </a:p>
          <a:p>
            <a:pPr indent="184150"/>
            <a:r>
              <a:rPr lang="en-GB" sz="1600" dirty="0"/>
              <a:t>the disturbing potential </a:t>
            </a:r>
            <a:r>
              <a:rPr lang="en-GB" sz="1600" i="1" dirty="0"/>
              <a:t>T:</a:t>
            </a:r>
            <a:r>
              <a:rPr lang="en-GB" sz="1600" dirty="0"/>
              <a:t> </a:t>
            </a:r>
            <a:r>
              <a:rPr lang="en-GB" altLang="zh-CN" sz="1600" dirty="0">
                <a:ea typeface="Times New Roman" panose="02020603050405020304" pitchFamily="18" charset="0"/>
              </a:rPr>
              <a:t> </a:t>
            </a:r>
            <a:endParaRPr lang="en-GB" altLang="zh-CN" sz="1600" dirty="0"/>
          </a:p>
        </p:txBody>
      </p:sp>
      <mc:AlternateContent xmlns:mc="http://schemas.openxmlformats.org/markup-compatibility/2006" xmlns:a14="http://schemas.microsoft.com/office/drawing/2010/main">
        <mc:Choice Requires="a14">
          <p:graphicFrame>
            <p:nvGraphicFramePr>
              <p:cNvPr id="10" name="Tabulka 9"/>
              <p:cNvGraphicFramePr>
                <a:graphicFrameLocks noGrp="1"/>
              </p:cNvGraphicFramePr>
              <p:nvPr/>
            </p:nvGraphicFramePr>
            <p:xfrm>
              <a:off x="4367808" y="5085184"/>
              <a:ext cx="7348286" cy="1486218"/>
            </p:xfrm>
            <a:graphic>
              <a:graphicData uri="http://schemas.openxmlformats.org/drawingml/2006/table">
                <a:tbl>
                  <a:tblPr firstRow="1" firstCol="1" bandRow="1" bandCol="1">
                    <a:tableStyleId>{5C22544A-7EE6-4342-B048-85BDC9FD1C3A}</a:tableStyleId>
                  </a:tblPr>
                  <a:tblGrid>
                    <a:gridCol w="191826">
                      <a:extLst>
                        <a:ext uri="{9D8B030D-6E8A-4147-A177-3AD203B41FA5}">
                          <a16:colId xmlns:a16="http://schemas.microsoft.com/office/drawing/2014/main" val="20000"/>
                        </a:ext>
                      </a:extLst>
                    </a:gridCol>
                    <a:gridCol w="7156460">
                      <a:extLst>
                        <a:ext uri="{9D8B030D-6E8A-4147-A177-3AD203B41FA5}">
                          <a16:colId xmlns:a16="http://schemas.microsoft.com/office/drawing/2014/main" val="20001"/>
                        </a:ext>
                      </a:extLst>
                    </a:gridCol>
                  </a:tblGrid>
                  <a:tr h="1422751">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pPr algn="just">
                            <a:lnSpc>
                              <a:spcPct val="115000"/>
                            </a:lnSpc>
                            <a:spcBef>
                              <a:spcPts val="720"/>
                            </a:spcBef>
                            <a:spcAft>
                              <a:spcPts val="0"/>
                            </a:spcAft>
                          </a:pPr>
                          <a14:m>
                            <m:oMath xmlns:m="http://schemas.openxmlformats.org/officeDocument/2006/math">
                              <m:r>
                                <a:rPr lang="cs-CZ" sz="1800" smtClean="0">
                                  <a:solidFill>
                                    <a:schemeClr val="tx1"/>
                                  </a:solidFill>
                                  <a:effectLst/>
                                  <a:latin typeface="Cambria Math" panose="02040503050406030204" pitchFamily="18" charset="0"/>
                                </a:rPr>
                                <m:t>𝚪</m:t>
                              </m:r>
                            </m:oMath>
                          </a14:m>
                          <a:r>
                            <a:rPr lang="en-US" sz="1800" dirty="0">
                              <a:solidFill>
                                <a:schemeClr val="tx1"/>
                              </a:solidFill>
                              <a:effectLst/>
                            </a:rPr>
                            <a:t> </a:t>
                          </a:r>
                          <a:r>
                            <a:rPr lang="cs-CZ" sz="1800" b="0" dirty="0">
                              <a:solidFill>
                                <a:schemeClr val="tx1"/>
                              </a:solidFill>
                              <a:effectLst/>
                            </a:rPr>
                            <a:t>=</a:t>
                          </a:r>
                          <a:r>
                            <a:rPr lang="cs-CZ" sz="1800" dirty="0">
                              <a:solidFill>
                                <a:schemeClr val="tx1"/>
                              </a:solidFill>
                              <a:effectLst/>
                            </a:rPr>
                            <a:t> </a:t>
                          </a:r>
                          <a14:m>
                            <m:oMath xmlns:m="http://schemas.openxmlformats.org/officeDocument/2006/math">
                              <m:d>
                                <m:dPr>
                                  <m:begChr m:val="["/>
                                  <m:endChr m:val="]"/>
                                  <m:ctrlPr>
                                    <a:rPr lang="cs-CZ" sz="1800" i="1">
                                      <a:solidFill>
                                        <a:schemeClr val="tx1"/>
                                      </a:solidFill>
                                      <a:effectLst/>
                                      <a:latin typeface="Cambria Math" panose="02040503050406030204" pitchFamily="18" charset="0"/>
                                    </a:rPr>
                                  </m:ctrlPr>
                                </m:dPr>
                                <m:e>
                                  <m:m>
                                    <m:mPr>
                                      <m:mcs>
                                        <m:mc>
                                          <m:mcPr>
                                            <m:count m:val="3"/>
                                            <m:mcJc m:val="center"/>
                                          </m:mcPr>
                                        </m:mc>
                                      </m:mcs>
                                      <m:ctrlPr>
                                        <a:rPr lang="cs-CZ" sz="1800" i="1">
                                          <a:solidFill>
                                            <a:schemeClr val="tx1"/>
                                          </a:solidFill>
                                          <a:effectLst/>
                                          <a:latin typeface="Cambria Math" panose="02040503050406030204" pitchFamily="18" charset="0"/>
                                        </a:rPr>
                                      </m:ctrlPr>
                                    </m:mP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𝑧𝑧</m:t>
                                            </m:r>
                                          </m:sub>
                                        </m:sSub>
                                      </m:e>
                                    </m:mr>
                                  </m:m>
                                </m:e>
                              </m:d>
                            </m:oMath>
                          </a14:m>
                          <a:r>
                            <a:rPr lang="cs-CZ" sz="1600" dirty="0">
                              <a:solidFill>
                                <a:schemeClr val="tx1"/>
                              </a:solidFill>
                              <a:effectLst/>
                            </a:rPr>
                            <a:t> = </a:t>
                          </a:r>
                          <a14:m>
                            <m:oMath xmlns:m="http://schemas.openxmlformats.org/officeDocument/2006/math">
                              <m:d>
                                <m:dPr>
                                  <m:begChr m:val="["/>
                                  <m:endChr m:val="]"/>
                                  <m:ctrlPr>
                                    <a:rPr lang="cs-CZ" sz="1600" i="1">
                                      <a:solidFill>
                                        <a:schemeClr val="tx1"/>
                                      </a:solidFill>
                                      <a:effectLst/>
                                      <a:latin typeface="Cambria Math" panose="02040503050406030204" pitchFamily="18" charset="0"/>
                                    </a:rPr>
                                  </m:ctrlPr>
                                </m:dPr>
                                <m:e>
                                  <m:m>
                                    <m:mPr>
                                      <m:mcs>
                                        <m:mc>
                                          <m:mcPr>
                                            <m:count m:val="3"/>
                                            <m:mcJc m:val="center"/>
                                          </m:mcPr>
                                        </m:mc>
                                      </m:mcs>
                                      <m:ctrlPr>
                                        <a:rPr lang="cs-CZ" sz="1600" i="1">
                                          <a:solidFill>
                                            <a:schemeClr val="tx1"/>
                                          </a:solidFill>
                                          <a:effectLst/>
                                          <a:latin typeface="Cambria Math" panose="02040503050406030204" pitchFamily="18" charset="0"/>
                                        </a:rPr>
                                      </m:ctrlPr>
                                    </m:mP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𝑥</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𝑦</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𝑧</m:t>
                                                </m:r>
                                              </m:e>
                                              <m:sup>
                                                <m:r>
                                                  <a:rPr lang="cs-CZ" sz="1600">
                                                    <a:solidFill>
                                                      <a:schemeClr val="tx1"/>
                                                    </a:solidFill>
                                                    <a:effectLst/>
                                                    <a:latin typeface="Cambria Math" panose="02040503050406030204" pitchFamily="18" charset="0"/>
                                                  </a:rPr>
                                                  <m:t>2</m:t>
                                                </m:r>
                                              </m:sup>
                                            </m:sSup>
                                          </m:den>
                                        </m:f>
                                      </m:e>
                                    </m:mr>
                                  </m:m>
                                </m:e>
                              </m:d>
                              <m:r>
                                <a:rPr lang="cs-CZ" sz="1600">
                                  <a:solidFill>
                                    <a:schemeClr val="tx1"/>
                                  </a:solidFill>
                                  <a:effectLst/>
                                  <a:latin typeface="Cambria Math" panose="02040503050406030204" pitchFamily="18" charset="0"/>
                                </a:rPr>
                                <m:t> </m:t>
                              </m:r>
                            </m:oMath>
                          </a14:m>
                          <a:r>
                            <a:rPr lang="cs-CZ" sz="1600" dirty="0">
                              <a:solidFill>
                                <a:schemeClr val="tx1"/>
                              </a:solidFill>
                              <a:effectLst/>
                            </a:rPr>
                            <a:t>                                           (2)</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nchor="ctr">
                        <a:noFill/>
                      </a:tcPr>
                    </a:tc>
                    <a:extLst>
                      <a:ext uri="{0D108BD9-81ED-4DB2-BD59-A6C34878D82A}">
                        <a16:rowId xmlns:a16="http://schemas.microsoft.com/office/drawing/2014/main" val="10000"/>
                      </a:ext>
                    </a:extLst>
                  </a:tr>
                </a:tbl>
              </a:graphicData>
            </a:graphic>
          </p:graphicFrame>
        </mc:Choice>
        <mc:Fallback xmlns="">
          <p:graphicFrame>
            <p:nvGraphicFramePr>
              <p:cNvPr id="10" name="Tabulka 9"/>
              <p:cNvGraphicFramePr>
                <a:graphicFrameLocks noGrp="1"/>
              </p:cNvGraphicFramePr>
              <p:nvPr/>
            </p:nvGraphicFramePr>
            <p:xfrm>
              <a:off x="4367808" y="5085184"/>
              <a:ext cx="7348286" cy="1486218"/>
            </p:xfrm>
            <a:graphic>
              <a:graphicData uri="http://schemas.openxmlformats.org/drawingml/2006/table">
                <a:tbl>
                  <a:tblPr firstRow="1" firstCol="1" bandRow="1" bandCol="1">
                    <a:tableStyleId>{5C22544A-7EE6-4342-B048-85BDC9FD1C3A}</a:tableStyleId>
                  </a:tblPr>
                  <a:tblGrid>
                    <a:gridCol w="191826">
                      <a:extLst>
                        <a:ext uri="{9D8B030D-6E8A-4147-A177-3AD203B41FA5}">
                          <a16:colId xmlns:a16="http://schemas.microsoft.com/office/drawing/2014/main" val="20000"/>
                        </a:ext>
                      </a:extLst>
                    </a:gridCol>
                    <a:gridCol w="7156460">
                      <a:extLst>
                        <a:ext uri="{9D8B030D-6E8A-4147-A177-3AD203B41FA5}">
                          <a16:colId xmlns:a16="http://schemas.microsoft.com/office/drawing/2014/main" val="20001"/>
                        </a:ext>
                      </a:extLst>
                    </a:gridCol>
                  </a:tblGrid>
                  <a:tr h="1486218">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endParaRPr lang="cs-CZ"/>
                        </a:p>
                      </a:txBody>
                      <a:tcPr marL="38763" marR="38763" marT="0" marB="0" anchor="ctr">
                        <a:blipFill>
                          <a:blip r:embed="rId5"/>
                          <a:stretch>
                            <a:fillRect l="-2723" t="-410" r="-426" b="-2049"/>
                          </a:stretch>
                        </a:blipFill>
                      </a:tcPr>
                    </a:tc>
                    <a:extLst>
                      <a:ext uri="{0D108BD9-81ED-4DB2-BD59-A6C34878D82A}">
                        <a16:rowId xmlns:a16="http://schemas.microsoft.com/office/drawing/2014/main" val="10000"/>
                      </a:ext>
                    </a:extLst>
                  </a:tr>
                </a:tbl>
              </a:graphicData>
            </a:graphic>
          </p:graphicFrame>
        </mc:Fallback>
      </mc:AlternateContent>
    </p:spTree>
    <p:extLst>
      <p:ext uri="{BB962C8B-B14F-4D97-AF65-F5344CB8AC3E}">
        <p14:creationId xmlns:p14="http://schemas.microsoft.com/office/powerpoint/2010/main" val="996483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3777" y="0"/>
            <a:ext cx="6100927" cy="6858000"/>
          </a:xfrm>
          <a:prstGeom prst="rect">
            <a:avLst/>
          </a:prstGeom>
        </p:spPr>
      </p:pic>
      <p:sp>
        <p:nvSpPr>
          <p:cNvPr id="3" name="TextovéPole 2">
            <a:extLst>
              <a:ext uri="{FF2B5EF4-FFF2-40B4-BE49-F238E27FC236}">
                <a16:creationId xmlns:a16="http://schemas.microsoft.com/office/drawing/2014/main" id="{7A6EE2A0-657C-C623-44CA-85DB567D4FC2}"/>
              </a:ext>
            </a:extLst>
          </p:cNvPr>
          <p:cNvSpPr txBox="1"/>
          <p:nvPr/>
        </p:nvSpPr>
        <p:spPr>
          <a:xfrm>
            <a:off x="9001760" y="701040"/>
            <a:ext cx="1720343" cy="769441"/>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example ∆</a:t>
            </a:r>
            <a:r>
              <a:rPr lang="en-US" sz="2400" i="1" dirty="0">
                <a:latin typeface="Times New Roman" panose="02020603050405020304" pitchFamily="18" charset="0"/>
                <a:cs typeface="Times New Roman" panose="02020603050405020304" pitchFamily="18" charset="0"/>
              </a:rPr>
              <a:t>g </a:t>
            </a: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mGal</a:t>
            </a:r>
            <a:r>
              <a:rPr lang="en-US" sz="2000" dirty="0">
                <a:latin typeface="Times New Roman" panose="02020603050405020304" pitchFamily="18" charset="0"/>
                <a:cs typeface="Times New Roman" panose="02020603050405020304" pitchFamily="18" charset="0"/>
              </a:rPr>
              <a:t>]</a:t>
            </a: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6103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3754232" y="116633"/>
            <a:ext cx="6913769" cy="6567799"/>
          </a:xfrm>
          <a:prstGeom prst="rect">
            <a:avLst/>
          </a:prstGeom>
        </p:spPr>
      </p:pic>
      <p:sp>
        <p:nvSpPr>
          <p:cNvPr id="3" name="TextovéPole 2"/>
          <p:cNvSpPr txBox="1"/>
          <p:nvPr/>
        </p:nvSpPr>
        <p:spPr>
          <a:xfrm>
            <a:off x="3935760" y="6165305"/>
            <a:ext cx="4464496" cy="307777"/>
          </a:xfrm>
          <a:prstGeom prst="rect">
            <a:avLst/>
          </a:prstGeom>
          <a:noFill/>
        </p:spPr>
        <p:txBody>
          <a:bodyPr wrap="square" rtlCol="0">
            <a:spAutoFit/>
          </a:bodyPr>
          <a:lstStyle/>
          <a:p>
            <a:r>
              <a:rPr lang="cs-CZ" sz="1400" dirty="0" err="1">
                <a:solidFill>
                  <a:schemeClr val="bg1"/>
                </a:solidFill>
              </a:rPr>
              <a:t>A.H.Saad</a:t>
            </a:r>
            <a:r>
              <a:rPr lang="cs-CZ" sz="1400" dirty="0">
                <a:solidFill>
                  <a:schemeClr val="bg1"/>
                </a:solidFill>
              </a:rPr>
              <a:t>, </a:t>
            </a:r>
            <a:r>
              <a:rPr lang="cs-CZ" sz="1400" dirty="0" err="1">
                <a:solidFill>
                  <a:schemeClr val="bg1"/>
                </a:solidFill>
              </a:rPr>
              <a:t>The</a:t>
            </a:r>
            <a:r>
              <a:rPr lang="cs-CZ" sz="1400" dirty="0">
                <a:solidFill>
                  <a:schemeClr val="bg1"/>
                </a:solidFill>
              </a:rPr>
              <a:t> </a:t>
            </a:r>
            <a:r>
              <a:rPr lang="cs-CZ" sz="1400" dirty="0" err="1">
                <a:solidFill>
                  <a:schemeClr val="bg1"/>
                </a:solidFill>
              </a:rPr>
              <a:t>Leading</a:t>
            </a:r>
            <a:r>
              <a:rPr lang="cs-CZ" sz="1400" dirty="0">
                <a:solidFill>
                  <a:schemeClr val="bg1"/>
                </a:solidFill>
              </a:rPr>
              <a:t> </a:t>
            </a:r>
            <a:r>
              <a:rPr lang="cs-CZ" sz="1400" dirty="0" err="1">
                <a:solidFill>
                  <a:schemeClr val="bg1"/>
                </a:solidFill>
              </a:rPr>
              <a:t>Edge</a:t>
            </a:r>
            <a:r>
              <a:rPr lang="cs-CZ" sz="1400" dirty="0">
                <a:solidFill>
                  <a:schemeClr val="bg1"/>
                </a:solidFill>
              </a:rPr>
              <a:t>, 942-950, </a:t>
            </a:r>
            <a:r>
              <a:rPr lang="cs-CZ" sz="1400" dirty="0" err="1">
                <a:solidFill>
                  <a:schemeClr val="bg1"/>
                </a:solidFill>
              </a:rPr>
              <a:t>Aug</a:t>
            </a:r>
            <a:r>
              <a:rPr lang="cs-CZ" sz="1400" dirty="0">
                <a:solidFill>
                  <a:schemeClr val="bg1"/>
                </a:solidFill>
              </a:rPr>
              <a:t>. 2006</a:t>
            </a:r>
          </a:p>
        </p:txBody>
      </p:sp>
      <p:pic>
        <p:nvPicPr>
          <p:cNvPr id="4" name="Obrázek 3"/>
          <p:cNvPicPr>
            <a:picLocks noChangeAspect="1"/>
          </p:cNvPicPr>
          <p:nvPr/>
        </p:nvPicPr>
        <p:blipFill rotWithShape="1">
          <a:blip r:embed="rId4"/>
          <a:srcRect l="38961" t="51306" r="24675" b="1739"/>
          <a:stretch/>
        </p:blipFill>
        <p:spPr>
          <a:xfrm>
            <a:off x="1631505" y="404664"/>
            <a:ext cx="2016225" cy="1944216"/>
          </a:xfrm>
          <a:prstGeom prst="rect">
            <a:avLst/>
          </a:prstGeom>
        </p:spPr>
      </p:pic>
      <p:sp>
        <p:nvSpPr>
          <p:cNvPr id="5" name="TextovéPole 4">
            <a:extLst>
              <a:ext uri="{FF2B5EF4-FFF2-40B4-BE49-F238E27FC236}">
                <a16:creationId xmlns:a16="http://schemas.microsoft.com/office/drawing/2014/main" id="{7420DB4E-EED9-7E16-C8FB-672FC462D358}"/>
              </a:ext>
            </a:extLst>
          </p:cNvPr>
          <p:cNvSpPr txBox="1"/>
          <p:nvPr/>
        </p:nvSpPr>
        <p:spPr>
          <a:xfrm>
            <a:off x="1513557" y="5334308"/>
            <a:ext cx="2159566" cy="830997"/>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full</a:t>
            </a:r>
          </a:p>
          <a:p>
            <a:r>
              <a:rPr lang="en-US" sz="2400" b="1" dirty="0" err="1">
                <a:latin typeface="Times New Roman" panose="02020603050405020304" pitchFamily="18" charset="0"/>
                <a:cs typeface="Times New Roman" panose="02020603050405020304" pitchFamily="18" charset="0"/>
              </a:rPr>
              <a:t>Marussi</a:t>
            </a:r>
            <a:r>
              <a:rPr lang="en-US" sz="2400" b="1" dirty="0">
                <a:latin typeface="Times New Roman" panose="02020603050405020304" pitchFamily="18" charset="0"/>
                <a:cs typeface="Times New Roman" panose="02020603050405020304" pitchFamily="18" charset="0"/>
              </a:rPr>
              <a:t> tensor</a:t>
            </a:r>
            <a:endParaRPr lang="cs-CZ" sz="2400" b="1" dirty="0">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E34D6848-507A-798A-CAFB-38DBD844652D}"/>
              </a:ext>
            </a:extLst>
          </p:cNvPr>
          <p:cNvSpPr txBox="1"/>
          <p:nvPr/>
        </p:nvSpPr>
        <p:spPr>
          <a:xfrm>
            <a:off x="1631505" y="2623457"/>
            <a:ext cx="52610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g</a:t>
            </a:r>
            <a:endParaRPr lang="cs-CZ"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885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E30737E-CECB-CD83-7764-7E8E1192C5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7281" y="194024"/>
            <a:ext cx="5697491" cy="6469952"/>
          </a:xfrm>
          <a:prstGeom prst="rect">
            <a:avLst/>
          </a:prstGeom>
        </p:spPr>
      </p:pic>
    </p:spTree>
    <p:extLst>
      <p:ext uri="{BB962C8B-B14F-4D97-AF65-F5344CB8AC3E}">
        <p14:creationId xmlns:p14="http://schemas.microsoft.com/office/powerpoint/2010/main" val="878074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obrázek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1624" y="1509937"/>
            <a:ext cx="5505450" cy="47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Obdélník 3"/>
              <p:cNvSpPr/>
              <p:nvPr/>
            </p:nvSpPr>
            <p:spPr>
              <a:xfrm>
                <a:off x="3923646" y="805691"/>
                <a:ext cx="4271234" cy="428322"/>
              </a:xfrm>
              <a:prstGeom prst="rect">
                <a:avLst/>
              </a:prstGeom>
            </p:spPr>
            <p:txBody>
              <a:bodyPr wrap="none">
                <a:spAutoFit/>
              </a:bodyPr>
              <a:lstStyle/>
              <a:p>
                <a14:m>
                  <m:oMath xmlns:m="http://schemas.openxmlformats.org/officeDocument/2006/math">
                    <m:sSub>
                      <m:sSubPr>
                        <m:ctrlPr>
                          <a:rPr lang="cs-CZ" sz="2000" i="1">
                            <a:latin typeface="Cambria Math" panose="02040503050406030204" pitchFamily="18" charset="0"/>
                          </a:rPr>
                        </m:ctrlPr>
                      </m:sSubPr>
                      <m:e>
                        <m:r>
                          <a:rPr lang="cs-CZ" sz="2000" i="1">
                            <a:latin typeface="Cambria Math" panose="02040503050406030204" pitchFamily="18" charset="0"/>
                            <a:ea typeface="MS Mincho" panose="02020609040205080304" pitchFamily="49" charset="-128"/>
                            <a:cs typeface="Times New Roman" panose="02020603050405020304" pitchFamily="18" charset="0"/>
                          </a:rPr>
                          <m:t>𝐼</m:t>
                        </m:r>
                      </m:e>
                      <m:sub>
                        <m:r>
                          <a:rPr lang="cs-CZ" sz="2000" i="1">
                            <a:latin typeface="Cambria Math" panose="02040503050406030204" pitchFamily="18" charset="0"/>
                            <a:ea typeface="MS Mincho" panose="02020609040205080304" pitchFamily="49" charset="-128"/>
                            <a:cs typeface="Times New Roman" panose="02020603050405020304" pitchFamily="18" charset="0"/>
                          </a:rPr>
                          <m:t>0</m:t>
                        </m:r>
                      </m:sub>
                    </m:sSub>
                    <m:r>
                      <a:rPr lang="cs-CZ" sz="2000" b="1" i="1">
                        <a:latin typeface="Cambria Math" panose="02040503050406030204" pitchFamily="18" charset="0"/>
                        <a:ea typeface="MS Mincho" panose="02020609040205080304" pitchFamily="49" charset="-128"/>
                        <a:cs typeface="Times New Roman" panose="02020603050405020304" pitchFamily="18" charset="0"/>
                      </a:rPr>
                      <m:t>=</m:t>
                    </m:r>
                    <m:r>
                      <a:rPr lang="cs-CZ" sz="2000" i="1">
                        <a:latin typeface="Cambria Math" panose="02040503050406030204" pitchFamily="18" charset="0"/>
                        <a:ea typeface="MS Mincho" panose="02020609040205080304" pitchFamily="49" charset="-128"/>
                        <a:cs typeface="Times New Roman" panose="02020603050405020304" pitchFamily="18" charset="0"/>
                      </a:rPr>
                      <m:t>𝑡𝑟𝑎𝑐𝑒</m:t>
                    </m:r>
                    <m:r>
                      <a:rPr lang="cs-CZ" sz="2000" i="1">
                        <a:latin typeface="Cambria Math" panose="02040503050406030204" pitchFamily="18" charset="0"/>
                        <a:ea typeface="MS Mincho" panose="02020609040205080304" pitchFamily="49" charset="-128"/>
                        <a:cs typeface="Times New Roman" panose="02020603050405020304" pitchFamily="18" charset="0"/>
                      </a:rPr>
                      <m:t> </m:t>
                    </m:r>
                    <m:d>
                      <m:dPr>
                        <m:ctrlPr>
                          <a:rPr lang="cs-CZ" sz="2000" i="1">
                            <a:latin typeface="Cambria Math" panose="02040503050406030204" pitchFamily="18" charset="0"/>
                          </a:rPr>
                        </m:ctrlPr>
                      </m:dPr>
                      <m:e>
                        <m:r>
                          <a:rPr lang="cs-CZ" sz="2000" b="1" i="1">
                            <a:latin typeface="Cambria Math" panose="02040503050406030204" pitchFamily="18" charset="0"/>
                            <a:ea typeface="MS Mincho" panose="02020609040205080304" pitchFamily="49" charset="-128"/>
                            <a:cs typeface="Times New Roman" panose="02020603050405020304" pitchFamily="18" charset="0"/>
                          </a:rPr>
                          <m:t>𝚪</m:t>
                        </m:r>
                      </m:e>
                    </m:d>
                    <m:r>
                      <a:rPr lang="cs-CZ" sz="2000" i="1">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latin typeface="Cambria Math" panose="02040503050406030204" pitchFamily="18" charset="0"/>
                          </a:rPr>
                        </m:ctrlPr>
                      </m:sSubPr>
                      <m:e>
                        <m:r>
                          <a:rPr lang="cs-CZ" sz="2000" i="1">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latin typeface="Cambria Math" panose="02040503050406030204" pitchFamily="18" charset="0"/>
                            <a:ea typeface="MS Mincho" panose="02020609040205080304" pitchFamily="49" charset="-128"/>
                            <a:cs typeface="Times New Roman" panose="02020603050405020304" pitchFamily="18" charset="0"/>
                          </a:rPr>
                          <m:t>xx</m:t>
                        </m:r>
                      </m:sub>
                    </m:sSub>
                    <m:r>
                      <a:rPr lang="cs-CZ" sz="2000">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latin typeface="Cambria Math" panose="02040503050406030204" pitchFamily="18" charset="0"/>
                          </a:rPr>
                        </m:ctrlPr>
                      </m:sSubPr>
                      <m:e>
                        <m:r>
                          <a:rPr lang="cs-CZ" sz="2000" i="1">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latin typeface="Cambria Math" panose="02040503050406030204" pitchFamily="18" charset="0"/>
                            <a:ea typeface="MS Mincho" panose="02020609040205080304" pitchFamily="49" charset="-128"/>
                            <a:cs typeface="Times New Roman" panose="02020603050405020304" pitchFamily="18" charset="0"/>
                          </a:rPr>
                          <m:t>yy</m:t>
                        </m:r>
                      </m:sub>
                    </m:sSub>
                    <m:r>
                      <a:rPr lang="cs-CZ" sz="2000">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latin typeface="Cambria Math" panose="02040503050406030204" pitchFamily="18" charset="0"/>
                          </a:rPr>
                        </m:ctrlPr>
                      </m:sSubPr>
                      <m:e>
                        <m:r>
                          <a:rPr lang="cs-CZ" sz="2000" i="1">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latin typeface="Cambria Math" panose="02040503050406030204" pitchFamily="18" charset="0"/>
                            <a:ea typeface="MS Mincho" panose="02020609040205080304" pitchFamily="49" charset="-128"/>
                            <a:cs typeface="Times New Roman" panose="02020603050405020304" pitchFamily="18" charset="0"/>
                          </a:rPr>
                          <m:t>zz</m:t>
                        </m:r>
                      </m:sub>
                    </m:sSub>
                    <m:r>
                      <a:rPr lang="cs-CZ" sz="2000" i="1">
                        <a:latin typeface="Cambria Math" panose="02040503050406030204" pitchFamily="18" charset="0"/>
                        <a:ea typeface="MS Mincho" panose="02020609040205080304" pitchFamily="49" charset="-128"/>
                        <a:cs typeface="Times New Roman" panose="02020603050405020304" pitchFamily="18" charset="0"/>
                      </a:rPr>
                      <m:t>=</m:t>
                    </m:r>
                  </m:oMath>
                </a14:m>
                <a:r>
                  <a:rPr lang="cs-CZ" sz="2000" dirty="0">
                    <a:latin typeface="Cambria" panose="02040503050406030204" pitchFamily="18" charset="0"/>
                    <a:ea typeface="MS Mincho" panose="02020609040205080304" pitchFamily="49" charset="-128"/>
                    <a:cs typeface="Times New Roman" panose="02020603050405020304" pitchFamily="18" charset="0"/>
                  </a:rPr>
                  <a:t>  0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3923646" y="805691"/>
                <a:ext cx="4271234" cy="428322"/>
              </a:xfrm>
              <a:prstGeom prst="rect">
                <a:avLst/>
              </a:prstGeom>
              <a:blipFill>
                <a:blip r:embed="rId3"/>
                <a:stretch>
                  <a:fillRect t="-8571" r="-571" b="-17143"/>
                </a:stretch>
              </a:blipFill>
            </p:spPr>
            <p:txBody>
              <a:bodyPr/>
              <a:lstStyle/>
              <a:p>
                <a:r>
                  <a:rPr lang="cs-CZ">
                    <a:noFill/>
                  </a:rPr>
                  <a:t> </a:t>
                </a:r>
              </a:p>
            </p:txBody>
          </p:sp>
        </mc:Fallback>
      </mc:AlternateContent>
      <p:sp>
        <p:nvSpPr>
          <p:cNvPr id="5" name="TextovéPole 4"/>
          <p:cNvSpPr txBox="1"/>
          <p:nvPr/>
        </p:nvSpPr>
        <p:spPr>
          <a:xfrm>
            <a:off x="7285945" y="300417"/>
            <a:ext cx="2090188" cy="369332"/>
          </a:xfrm>
          <a:prstGeom prst="rect">
            <a:avLst/>
          </a:prstGeom>
          <a:noFill/>
        </p:spPr>
        <p:txBody>
          <a:bodyPr wrap="none" rtlCol="0">
            <a:spAutoFit/>
          </a:bodyPr>
          <a:lstStyle/>
          <a:p>
            <a:r>
              <a:rPr lang="cs-CZ" dirty="0"/>
              <a:t>just 3 </a:t>
            </a:r>
            <a:r>
              <a:rPr lang="cs-CZ" b="1" i="1" dirty="0" err="1">
                <a:latin typeface="Times New Roman" panose="02020603050405020304" pitchFamily="18" charset="0"/>
                <a:cs typeface="Times New Roman" panose="02020603050405020304" pitchFamily="18" charset="0"/>
              </a:rPr>
              <a:t>INVARIANT</a:t>
            </a:r>
            <a:r>
              <a:rPr lang="cs-CZ" i="1" dirty="0" err="1"/>
              <a:t>s</a:t>
            </a:r>
            <a:endParaRPr lang="cs-CZ" i="1" dirty="0"/>
          </a:p>
        </p:txBody>
      </p:sp>
      <mc:AlternateContent xmlns:mc="http://schemas.openxmlformats.org/markup-compatibility/2006" xmlns:a14="http://schemas.microsoft.com/office/drawing/2010/main">
        <mc:Choice Requires="a14">
          <p:sp>
            <p:nvSpPr>
              <p:cNvPr id="6" name="Obdélník 5"/>
              <p:cNvSpPr/>
              <p:nvPr/>
            </p:nvSpPr>
            <p:spPr>
              <a:xfrm>
                <a:off x="2501219" y="1288994"/>
                <a:ext cx="8424936" cy="537135"/>
              </a:xfrm>
              <a:prstGeom prst="rect">
                <a:avLst/>
              </a:prstGeom>
            </p:spPr>
            <p:txBody>
              <a:bodyPr wrap="square">
                <a:spAutoFit/>
              </a:bodyPr>
              <a:lstStyle/>
              <a:p>
                <a:r>
                  <a:rPr lang="cs-CZ" sz="2000" i="1" dirty="0">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a:latin typeface="Cambria" panose="02040503050406030204" pitchFamily="18" charset="0"/>
                    <a:ea typeface="MS Mincho" panose="02020609040205080304" pitchFamily="49" charset="-128"/>
                    <a:cs typeface="Times New Roman" panose="02020603050405020304" pitchFamily="18" charset="0"/>
                  </a:rPr>
                  <a:t>1 </a:t>
                </a:r>
                <a:r>
                  <a:rPr lang="cs-CZ" sz="2000" i="1" dirty="0">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zz</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zz</a:t>
                </a:r>
                <a:r>
                  <a:rPr lang="cs-CZ" sz="2000" i="1" dirty="0">
                    <a:latin typeface="Cambria" panose="02040503050406030204" pitchFamily="18" charset="0"/>
                    <a:ea typeface="MS Mincho" panose="02020609040205080304" pitchFamily="49" charset="-128"/>
                    <a:cs typeface="Times New Roman" panose="02020603050405020304" pitchFamily="18" charset="0"/>
                  </a:rPr>
                  <a:t>) – (T</a:t>
                </a:r>
                <a:r>
                  <a:rPr lang="cs-CZ" sz="2000" i="1" baseline="-25000" dirty="0">
                    <a:latin typeface="Cambria" panose="02040503050406030204" pitchFamily="18" charset="0"/>
                    <a:ea typeface="MS Mincho" panose="02020609040205080304" pitchFamily="49" charset="-128"/>
                    <a:cs typeface="Times New Roman" panose="02020603050405020304" pitchFamily="18" charset="0"/>
                  </a:rPr>
                  <a:t>xy</a:t>
                </a:r>
                <a:r>
                  <a:rPr lang="cs-CZ" sz="2000" i="1" baseline="30000" dirty="0">
                    <a:latin typeface="Cambria" panose="02040503050406030204" pitchFamily="18" charset="0"/>
                    <a:ea typeface="MS Mincho" panose="02020609040205080304" pitchFamily="49" charset="-128"/>
                    <a:cs typeface="Times New Roman" panose="02020603050405020304" pitchFamily="18" charset="0"/>
                  </a:rPr>
                  <a:t>2</a:t>
                </a:r>
                <a:r>
                  <a:rPr lang="cs-CZ" sz="2000" i="1" dirty="0">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a:latin typeface="Cambria" panose="02040503050406030204" pitchFamily="18" charset="0"/>
                    <a:ea typeface="MS Mincho" panose="02020609040205080304" pitchFamily="49" charset="-128"/>
                    <a:cs typeface="Times New Roman" panose="02020603050405020304" pitchFamily="18" charset="0"/>
                  </a:rPr>
                  <a:t>2</a:t>
                </a:r>
                <a:r>
                  <a:rPr lang="cs-CZ" sz="2000" i="1" dirty="0">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latin typeface="Cambria" panose="02040503050406030204" pitchFamily="18" charset="0"/>
                    <a:ea typeface="MS Mincho" panose="02020609040205080304" pitchFamily="49" charset="-128"/>
                    <a:cs typeface="Times New Roman" panose="02020603050405020304" pitchFamily="18" charset="0"/>
                  </a:rPr>
                  <a:t>xz</a:t>
                </a:r>
                <a:r>
                  <a:rPr lang="cs-CZ" sz="2000" i="1" baseline="30000" dirty="0">
                    <a:latin typeface="Cambria" panose="02040503050406030204" pitchFamily="18" charset="0"/>
                    <a:ea typeface="MS Mincho" panose="02020609040205080304" pitchFamily="49" charset="-128"/>
                    <a:cs typeface="Times New Roman" panose="02020603050405020304" pitchFamily="18" charset="0"/>
                  </a:rPr>
                  <a:t>2</a:t>
                </a:r>
                <a:r>
                  <a:rPr lang="cs-CZ" sz="2000" i="1" dirty="0">
                    <a:latin typeface="Cambria" panose="02040503050406030204" pitchFamily="18" charset="0"/>
                    <a:ea typeface="MS Mincho" panose="02020609040205080304" pitchFamily="49" charset="-128"/>
                    <a:cs typeface="Times New Roman" panose="02020603050405020304" pitchFamily="18" charset="0"/>
                  </a:rPr>
                  <a:t>)</a:t>
                </a:r>
                <a:r>
                  <a:rPr lang="cs-CZ" sz="2000" dirty="0">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f>
                      <m:fPr>
                        <m:ctrlPr>
                          <a:rPr lang="cs-CZ" sz="2000" i="1">
                            <a:latin typeface="Cambria Math" panose="02040503050406030204" pitchFamily="18" charset="0"/>
                          </a:rPr>
                        </m:ctrlPr>
                      </m:fPr>
                      <m:num>
                        <m:r>
                          <a:rPr lang="cs-CZ" sz="2000" i="1">
                            <a:latin typeface="Cambria Math" panose="02040503050406030204" pitchFamily="18" charset="0"/>
                            <a:ea typeface="MS Mincho" panose="02020609040205080304" pitchFamily="49" charset="-128"/>
                            <a:cs typeface="Times New Roman" panose="02020603050405020304" pitchFamily="18" charset="0"/>
                          </a:rPr>
                          <m:t>1</m:t>
                        </m:r>
                      </m:num>
                      <m:den>
                        <m:r>
                          <a:rPr lang="cs-CZ" sz="2000" i="1">
                            <a:latin typeface="Cambria Math" panose="02040503050406030204" pitchFamily="18" charset="0"/>
                            <a:ea typeface="MS Mincho" panose="02020609040205080304" pitchFamily="49" charset="-128"/>
                            <a:cs typeface="Times New Roman" panose="02020603050405020304" pitchFamily="18" charset="0"/>
                          </a:rPr>
                          <m:t>2</m:t>
                        </m:r>
                      </m:den>
                    </m:f>
                    <m:nary>
                      <m:naryPr>
                        <m:chr m:val="∑"/>
                        <m:limLoc m:val="undOvr"/>
                        <m:supHide m:val="on"/>
                        <m:ctrlPr>
                          <a:rPr lang="cs-CZ" sz="2000" i="1">
                            <a:latin typeface="Cambria Math" panose="02040503050406030204" pitchFamily="18" charset="0"/>
                          </a:rPr>
                        </m:ctrlPr>
                      </m:naryPr>
                      <m:sub>
                        <m:d>
                          <m:dPr>
                            <m:begChr m:val="{"/>
                            <m:endChr m:val="}"/>
                            <m:ctrlPr>
                              <a:rPr lang="cs-CZ" sz="2000" i="1">
                                <a:latin typeface="Cambria Math" panose="02040503050406030204" pitchFamily="18" charset="0"/>
                              </a:rPr>
                            </m:ctrlPr>
                          </m:dPr>
                          <m:e>
                            <m:r>
                              <a:rPr lang="cs-CZ" sz="2000" i="1">
                                <a:latin typeface="Cambria Math" panose="02040503050406030204" pitchFamily="18" charset="0"/>
                                <a:ea typeface="MS Mincho" panose="02020609040205080304" pitchFamily="49" charset="-128"/>
                                <a:cs typeface="Times New Roman" panose="02020603050405020304" pitchFamily="18" charset="0"/>
                              </a:rPr>
                              <m:t>𝑖</m:t>
                            </m:r>
                            <m:r>
                              <a:rPr lang="cs-CZ" sz="2000" i="1">
                                <a:latin typeface="Cambria Math" panose="02040503050406030204" pitchFamily="18" charset="0"/>
                                <a:ea typeface="MS Mincho" panose="02020609040205080304" pitchFamily="49" charset="-128"/>
                                <a:cs typeface="Times New Roman" panose="02020603050405020304" pitchFamily="18" charset="0"/>
                              </a:rPr>
                              <m:t>,</m:t>
                            </m:r>
                            <m:r>
                              <a:rPr lang="cs-CZ" sz="2000" i="1">
                                <a:latin typeface="Cambria Math" panose="02040503050406030204" pitchFamily="18" charset="0"/>
                                <a:ea typeface="MS Mincho" panose="02020609040205080304" pitchFamily="49" charset="-128"/>
                                <a:cs typeface="Times New Roman" panose="02020603050405020304" pitchFamily="18" charset="0"/>
                              </a:rPr>
                              <m:t>𝑗</m:t>
                            </m:r>
                          </m:e>
                        </m:d>
                        <m:r>
                          <a:rPr lang="cs-CZ" sz="2000" i="1">
                            <a:latin typeface="Cambria Math" panose="02040503050406030204" pitchFamily="18" charset="0"/>
                            <a:ea typeface="MS Mincho" panose="02020609040205080304" pitchFamily="49" charset="-128"/>
                            <a:cs typeface="Times New Roman" panose="02020603050405020304" pitchFamily="18" charset="0"/>
                          </a:rPr>
                          <m:t>∈</m:t>
                        </m:r>
                        <m:d>
                          <m:dPr>
                            <m:begChr m:val="{"/>
                            <m:endChr m:val="}"/>
                            <m:ctrlPr>
                              <a:rPr lang="cs-CZ" sz="2000" i="1">
                                <a:latin typeface="Cambria Math" panose="02040503050406030204" pitchFamily="18" charset="0"/>
                              </a:rPr>
                            </m:ctrlPr>
                          </m:dPr>
                          <m:e>
                            <m:r>
                              <a:rPr lang="cs-CZ" sz="2000" i="1">
                                <a:latin typeface="Cambria Math" panose="02040503050406030204" pitchFamily="18" charset="0"/>
                                <a:ea typeface="MS Mincho" panose="02020609040205080304" pitchFamily="49" charset="-128"/>
                                <a:cs typeface="Times New Roman" panose="02020603050405020304" pitchFamily="18" charset="0"/>
                              </a:rPr>
                              <m:t>𝑥</m:t>
                            </m:r>
                            <m:r>
                              <a:rPr lang="cs-CZ" sz="2000" i="1">
                                <a:latin typeface="Cambria Math" panose="02040503050406030204" pitchFamily="18" charset="0"/>
                                <a:ea typeface="MS Mincho" panose="02020609040205080304" pitchFamily="49" charset="-128"/>
                                <a:cs typeface="Times New Roman" panose="02020603050405020304" pitchFamily="18" charset="0"/>
                              </a:rPr>
                              <m:t>,</m:t>
                            </m:r>
                            <m:r>
                              <a:rPr lang="cs-CZ" sz="2000" i="1">
                                <a:latin typeface="Cambria Math" panose="02040503050406030204" pitchFamily="18" charset="0"/>
                                <a:ea typeface="MS Mincho" panose="02020609040205080304" pitchFamily="49" charset="-128"/>
                                <a:cs typeface="Times New Roman" panose="02020603050405020304" pitchFamily="18" charset="0"/>
                              </a:rPr>
                              <m:t>𝑦</m:t>
                            </m:r>
                            <m:r>
                              <a:rPr lang="cs-CZ" sz="2000" i="1">
                                <a:latin typeface="Cambria Math" panose="02040503050406030204" pitchFamily="18" charset="0"/>
                                <a:ea typeface="MS Mincho" panose="02020609040205080304" pitchFamily="49" charset="-128"/>
                                <a:cs typeface="Times New Roman" panose="02020603050405020304" pitchFamily="18" charset="0"/>
                              </a:rPr>
                              <m:t>,</m:t>
                            </m:r>
                            <m:r>
                              <a:rPr lang="cs-CZ" sz="2000" i="1">
                                <a:latin typeface="Cambria Math" panose="02040503050406030204" pitchFamily="18" charset="0"/>
                                <a:ea typeface="MS Mincho" panose="02020609040205080304" pitchFamily="49" charset="-128"/>
                                <a:cs typeface="Times New Roman" panose="02020603050405020304" pitchFamily="18" charset="0"/>
                              </a:rPr>
                              <m:t>𝑧</m:t>
                            </m:r>
                          </m:e>
                        </m:d>
                      </m:sub>
                      <m:sup/>
                      <m:e>
                        <m:sSub>
                          <m:sSubPr>
                            <m:ctrlPr>
                              <a:rPr lang="cs-CZ" sz="2000" i="1">
                                <a:latin typeface="Cambria Math" panose="02040503050406030204" pitchFamily="18" charset="0"/>
                              </a:rPr>
                            </m:ctrlPr>
                          </m:sSubPr>
                          <m:e>
                            <m:d>
                              <m:dPr>
                                <m:ctrlPr>
                                  <a:rPr lang="cs-CZ" sz="2000" i="1">
                                    <a:latin typeface="Cambria Math" panose="02040503050406030204" pitchFamily="18" charset="0"/>
                                  </a:rPr>
                                </m:ctrlPr>
                              </m:dPr>
                              <m:e>
                                <m:sSub>
                                  <m:sSubPr>
                                    <m:ctrlPr>
                                      <a:rPr lang="cs-CZ" sz="2000" i="1">
                                        <a:latin typeface="Cambria Math" panose="02040503050406030204" pitchFamily="18" charset="0"/>
                                      </a:rPr>
                                    </m:ctrlPr>
                                  </m:sSubPr>
                                  <m:e>
                                    <m:r>
                                      <a:rPr lang="cs-CZ" sz="2000" i="1">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latin typeface="Cambria Math" panose="02040503050406030204" pitchFamily="18" charset="0"/>
                                        <a:ea typeface="MS Mincho" panose="02020609040205080304" pitchFamily="49" charset="-128"/>
                                        <a:cs typeface="Times New Roman" panose="02020603050405020304" pitchFamily="18" charset="0"/>
                                      </a:rPr>
                                      <m:t>𝑖𝑖</m:t>
                                    </m:r>
                                  </m:sub>
                                </m:sSub>
                                <m:sSub>
                                  <m:sSubPr>
                                    <m:ctrlPr>
                                      <a:rPr lang="cs-CZ" sz="2000" i="1">
                                        <a:latin typeface="Cambria Math" panose="02040503050406030204" pitchFamily="18" charset="0"/>
                                      </a:rPr>
                                    </m:ctrlPr>
                                  </m:sSubPr>
                                  <m:e>
                                    <m:r>
                                      <a:rPr lang="cs-CZ" sz="2000" i="1">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latin typeface="Cambria Math" panose="02040503050406030204" pitchFamily="18" charset="0"/>
                                        <a:ea typeface="MS Mincho" panose="02020609040205080304" pitchFamily="49" charset="-128"/>
                                        <a:cs typeface="Times New Roman" panose="02020603050405020304" pitchFamily="18" charset="0"/>
                                      </a:rPr>
                                      <m:t>𝑗𝑗</m:t>
                                    </m:r>
                                  </m:sub>
                                </m:sSub>
                                <m:r>
                                  <a:rPr lang="cs-CZ" sz="2000" i="1">
                                    <a:latin typeface="Cambria Math" panose="02040503050406030204" pitchFamily="18" charset="0"/>
                                    <a:ea typeface="MS Mincho" panose="02020609040205080304" pitchFamily="49" charset="-128"/>
                                    <a:cs typeface="Times New Roman" panose="02020603050405020304" pitchFamily="18" charset="0"/>
                                  </a:rPr>
                                  <m:t>−</m:t>
                                </m:r>
                                <m:sSubSup>
                                  <m:sSubSupPr>
                                    <m:ctrlPr>
                                      <a:rPr lang="cs-CZ" sz="2000" i="1">
                                        <a:latin typeface="Cambria Math" panose="02040503050406030204" pitchFamily="18" charset="0"/>
                                      </a:rPr>
                                    </m:ctrlPr>
                                  </m:sSubSupPr>
                                  <m:e>
                                    <m:r>
                                      <a:rPr lang="cs-CZ" sz="2000" i="1">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latin typeface="Cambria Math" panose="02040503050406030204" pitchFamily="18" charset="0"/>
                                        <a:ea typeface="MS Mincho" panose="02020609040205080304" pitchFamily="49" charset="-128"/>
                                        <a:cs typeface="Times New Roman" panose="02020603050405020304" pitchFamily="18" charset="0"/>
                                      </a:rPr>
                                      <m:t>𝑖𝑗</m:t>
                                    </m:r>
                                  </m:sub>
                                  <m:sup>
                                    <m:r>
                                      <a:rPr lang="cs-CZ" sz="2000" i="1">
                                        <a:latin typeface="Cambria Math" panose="02040503050406030204" pitchFamily="18" charset="0"/>
                                        <a:ea typeface="MS Mincho" panose="02020609040205080304" pitchFamily="49" charset="-128"/>
                                        <a:cs typeface="Times New Roman" panose="02020603050405020304" pitchFamily="18" charset="0"/>
                                      </a:rPr>
                                      <m:t>2</m:t>
                                    </m:r>
                                  </m:sup>
                                </m:sSubSup>
                              </m:e>
                            </m:d>
                          </m:e>
                          <m:sub/>
                        </m:sSub>
                      </m:e>
                    </m:nary>
                  </m:oMath>
                </a14:m>
                <a:r>
                  <a:rPr lang="cs-CZ" dirty="0">
                    <a:latin typeface="Times New Roman" panose="02020603050405020304" pitchFamily="18" charset="0"/>
                    <a:ea typeface="MS Mincho" panose="02020609040205080304" pitchFamily="49" charset="-128"/>
                  </a:rPr>
                  <a:t> </a:t>
                </a:r>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2501219" y="1288994"/>
                <a:ext cx="8424936" cy="537135"/>
              </a:xfrm>
              <a:prstGeom prst="rect">
                <a:avLst/>
              </a:prstGeom>
              <a:blipFill>
                <a:blip r:embed="rId4"/>
                <a:stretch>
                  <a:fillRect l="-724" t="-78652" b="-121348"/>
                </a:stretch>
              </a:blipFill>
            </p:spPr>
            <p:txBody>
              <a:bodyPr/>
              <a:lstStyle/>
              <a:p>
                <a:r>
                  <a:rPr lang="cs-CZ">
                    <a:noFill/>
                  </a:rPr>
                  <a:t> </a:t>
                </a:r>
              </a:p>
            </p:txBody>
          </p:sp>
        </mc:Fallback>
      </mc:AlternateContent>
      <p:sp>
        <p:nvSpPr>
          <p:cNvPr id="7" name="Obdélník 6"/>
          <p:cNvSpPr/>
          <p:nvPr/>
        </p:nvSpPr>
        <p:spPr>
          <a:xfrm>
            <a:off x="2501219" y="1784150"/>
            <a:ext cx="7974632" cy="400110"/>
          </a:xfrm>
          <a:prstGeom prst="rect">
            <a:avLst/>
          </a:prstGeom>
        </p:spPr>
        <p:txBody>
          <a:bodyPr wrap="square">
            <a:spAutoFit/>
          </a:bodyPr>
          <a:lstStyle/>
          <a:p>
            <a:r>
              <a:rPr lang="cs-CZ" sz="2000" i="1" dirty="0">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a:latin typeface="Cambria" panose="02040503050406030204" pitchFamily="18" charset="0"/>
                <a:ea typeface="MS Mincho" panose="02020609040205080304" pitchFamily="49" charset="-128"/>
                <a:cs typeface="Times New Roman" panose="02020603050405020304" pitchFamily="18" charset="0"/>
              </a:rPr>
              <a:t>2 </a:t>
            </a:r>
            <a:r>
              <a:rPr lang="cs-CZ" sz="2000" i="1" dirty="0">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latin typeface="Cambria" panose="02040503050406030204" pitchFamily="18" charset="0"/>
                <a:ea typeface="MS Mincho" panose="02020609040205080304" pitchFamily="49" charset="-128"/>
                <a:cs typeface="Times New Roman" panose="02020603050405020304" pitchFamily="18" charset="0"/>
              </a:rPr>
              <a:t>det</a:t>
            </a:r>
            <a:r>
              <a:rPr lang="cs-CZ" sz="2000" i="1" dirty="0">
                <a:latin typeface="Cambria" panose="02040503050406030204" pitchFamily="18" charset="0"/>
                <a:ea typeface="MS Mincho" panose="02020609040205080304" pitchFamily="49" charset="-128"/>
                <a:cs typeface="Times New Roman" panose="02020603050405020304" pitchFamily="18" charset="0"/>
              </a:rPr>
              <a:t> (</a:t>
            </a:r>
            <a:r>
              <a:rPr lang="cs-CZ" sz="2000" b="1" i="1" dirty="0">
                <a:latin typeface="Cambria" panose="02040503050406030204" pitchFamily="18" charset="0"/>
                <a:ea typeface="MS Mincho" panose="02020609040205080304" pitchFamily="49" charset="-128"/>
                <a:cs typeface="Times New Roman" panose="02020603050405020304" pitchFamily="18" charset="0"/>
              </a:rPr>
              <a:t>Г</a:t>
            </a:r>
            <a:r>
              <a:rPr lang="cs-CZ" sz="2000" i="1" dirty="0">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xx</a:t>
            </a:r>
            <a:r>
              <a:rPr lang="cs-CZ" sz="2000" i="1" dirty="0">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latin typeface="Cambria" panose="02040503050406030204" pitchFamily="18" charset="0"/>
                <a:ea typeface="MS Mincho" panose="02020609040205080304" pitchFamily="49" charset="-128"/>
                <a:cs typeface="Times New Roman" panose="02020603050405020304" pitchFamily="18" charset="0"/>
              </a:rPr>
              <a:t>yy</a:t>
            </a:r>
            <a:r>
              <a:rPr lang="cs-CZ" sz="2000" i="1" dirty="0">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latin typeface="Cambria" panose="02040503050406030204" pitchFamily="18" charset="0"/>
                <a:ea typeface="MS Mincho" panose="02020609040205080304" pitchFamily="49" charset="-128"/>
                <a:cs typeface="Times New Roman" panose="02020603050405020304" pitchFamily="18" charset="0"/>
              </a:rPr>
              <a:t>zz</a:t>
            </a:r>
            <a:r>
              <a:rPr lang="cs-CZ" sz="2000" i="1" dirty="0">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a:latin typeface="Cambria" panose="02040503050406030204" pitchFamily="18" charset="0"/>
                <a:ea typeface="MS Mincho" panose="02020609040205080304" pitchFamily="49" charset="-128"/>
                <a:cs typeface="Times New Roman" panose="02020603050405020304" pitchFamily="18" charset="0"/>
              </a:rPr>
              <a:t>2</a:t>
            </a:r>
            <a:r>
              <a:rPr lang="cs-CZ" sz="2000" i="1" dirty="0">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xy</a:t>
            </a:r>
            <a:r>
              <a:rPr lang="cs-CZ" sz="2000" i="1" dirty="0">
                <a:latin typeface="Cambria" panose="02040503050406030204" pitchFamily="18" charset="0"/>
                <a:ea typeface="MS Mincho" panose="02020609040205080304" pitchFamily="49" charset="-128"/>
                <a:cs typeface="Times New Roman" panose="02020603050405020304" pitchFamily="18" charset="0"/>
              </a:rPr>
              <a:t>(</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xz</a:t>
            </a:r>
            <a:r>
              <a:rPr lang="cs-CZ" sz="2000" i="1" baseline="-25000" dirty="0">
                <a:latin typeface="Cambria" panose="02040503050406030204" pitchFamily="18" charset="0"/>
                <a:ea typeface="MS Mincho" panose="02020609040205080304" pitchFamily="49" charset="-128"/>
                <a:cs typeface="Times New Roman" panose="02020603050405020304" pitchFamily="18" charset="0"/>
              </a:rPr>
              <a:t> </a:t>
            </a:r>
            <a:r>
              <a:rPr lang="cs-CZ" sz="2000" i="1" dirty="0">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zz</a:t>
            </a:r>
            <a:r>
              <a:rPr lang="cs-CZ" sz="2000" i="1" dirty="0">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xz</a:t>
            </a:r>
            <a:r>
              <a:rPr lang="cs-CZ" sz="2000" i="1" dirty="0">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xz</a:t>
            </a:r>
            <a:r>
              <a:rPr lang="cs-CZ" sz="2000" i="1" dirty="0" err="1">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latin typeface="Cambria" panose="02040503050406030204" pitchFamily="18" charset="0"/>
                <a:ea typeface="MS Mincho" panose="02020609040205080304" pitchFamily="49" charset="-128"/>
                <a:cs typeface="Times New Roman" panose="02020603050405020304" pitchFamily="18" charset="0"/>
              </a:rPr>
              <a:t>yy</a:t>
            </a:r>
            <a:r>
              <a:rPr lang="cs-CZ" sz="2000" i="1" dirty="0">
                <a:latin typeface="Cambria" panose="02040503050406030204" pitchFamily="18" charset="0"/>
                <a:ea typeface="MS Mincho" panose="02020609040205080304" pitchFamily="49" charset="-128"/>
                <a:cs typeface="Times New Roman" panose="02020603050405020304" pitchFamily="18" charset="0"/>
              </a:rPr>
              <a:t>).</a:t>
            </a:r>
            <a:r>
              <a:rPr lang="cs-CZ" sz="2000" dirty="0">
                <a:latin typeface="Times New Roman" panose="02020603050405020304" pitchFamily="18" charset="0"/>
                <a:ea typeface="MS Mincho" panose="02020609040205080304" pitchFamily="49" charset="-128"/>
              </a:rPr>
              <a:t> </a:t>
            </a:r>
            <a:endParaRPr lang="cs-CZ" sz="2000" dirty="0"/>
          </a:p>
        </p:txBody>
      </p:sp>
      <mc:AlternateContent xmlns:mc="http://schemas.openxmlformats.org/markup-compatibility/2006" xmlns:a14="http://schemas.microsoft.com/office/drawing/2010/main">
        <mc:Choice Requires="a14">
          <p:sp>
            <p:nvSpPr>
              <p:cNvPr id="10" name="Obdélník 9"/>
              <p:cNvSpPr/>
              <p:nvPr/>
            </p:nvSpPr>
            <p:spPr>
              <a:xfrm>
                <a:off x="3923646" y="2968020"/>
                <a:ext cx="2969274" cy="970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a:latin typeface="Cambria Math" panose="02040503050406030204" pitchFamily="18" charset="0"/>
                        </a:rPr>
                        <m:t>0≤</m:t>
                      </m:r>
                      <m:r>
                        <a:rPr lang="cs-CZ" i="1">
                          <a:latin typeface="Cambria Math" panose="02040503050406030204" pitchFamily="18" charset="0"/>
                        </a:rPr>
                        <m:t>𝐼</m:t>
                      </m:r>
                      <m:r>
                        <a:rPr lang="cs-CZ">
                          <a:latin typeface="Cambria Math" panose="02040503050406030204" pitchFamily="18" charset="0"/>
                        </a:rPr>
                        <m:t>=−</m:t>
                      </m:r>
                      <m:f>
                        <m:fPr>
                          <m:ctrlPr>
                            <a:rPr lang="cs-CZ" i="1">
                              <a:latin typeface="Cambria Math" panose="02040503050406030204" pitchFamily="18" charset="0"/>
                            </a:rPr>
                          </m:ctrlPr>
                        </m:fPr>
                        <m:num>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a:latin typeface="Cambria Math" panose="02040503050406030204" pitchFamily="18" charset="0"/>
                                            </a:rPr>
                                            <m:t>2</m:t>
                                          </m:r>
                                        </m:sub>
                                      </m:sSub>
                                    </m:num>
                                    <m:den>
                                      <m:r>
                                        <a:rPr lang="cs-CZ">
                                          <a:latin typeface="Cambria Math" panose="02040503050406030204" pitchFamily="18" charset="0"/>
                                        </a:rPr>
                                        <m:t>2</m:t>
                                      </m:r>
                                    </m:den>
                                  </m:f>
                                </m:e>
                              </m:d>
                            </m:e>
                            <m:sup>
                              <m:r>
                                <a:rPr lang="cs-CZ">
                                  <a:latin typeface="Cambria Math" panose="02040503050406030204" pitchFamily="18" charset="0"/>
                                </a:rPr>
                                <m:t>2</m:t>
                              </m:r>
                            </m:sup>
                          </m:sSup>
                        </m:num>
                        <m:den>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a:latin typeface="Cambria Math" panose="02040503050406030204" pitchFamily="18" charset="0"/>
                                            </a:rPr>
                                            <m:t>1</m:t>
                                          </m:r>
                                        </m:sub>
                                      </m:sSub>
                                    </m:num>
                                    <m:den>
                                      <m:r>
                                        <a:rPr lang="cs-CZ">
                                          <a:latin typeface="Cambria Math" panose="02040503050406030204" pitchFamily="18" charset="0"/>
                                        </a:rPr>
                                        <m:t>3</m:t>
                                      </m:r>
                                    </m:den>
                                  </m:f>
                                </m:e>
                              </m:d>
                            </m:e>
                            <m:sup>
                              <m:r>
                                <a:rPr lang="cs-CZ">
                                  <a:latin typeface="Cambria Math" panose="02040503050406030204" pitchFamily="18" charset="0"/>
                                </a:rPr>
                                <m:t>3</m:t>
                              </m:r>
                            </m:sup>
                          </m:sSup>
                        </m:den>
                      </m:f>
                      <m:r>
                        <a:rPr lang="cs-CZ">
                          <a:latin typeface="Cambria Math" panose="02040503050406030204" pitchFamily="18" charset="0"/>
                        </a:rPr>
                        <m:t>≤1</m:t>
                      </m:r>
                    </m:oMath>
                  </m:oMathPara>
                </a14:m>
                <a:endParaRPr lang="en-US" dirty="0"/>
              </a:p>
              <a:p>
                <a:r>
                  <a:rPr lang="en-US" dirty="0"/>
                  <a:t>          </a:t>
                </a:r>
                <a:endParaRPr lang="cs-CZ" dirty="0"/>
              </a:p>
            </p:txBody>
          </p:sp>
        </mc:Choice>
        <mc:Fallback xmlns="">
          <p:sp>
            <p:nvSpPr>
              <p:cNvPr id="10" name="Obdélník 9"/>
              <p:cNvSpPr>
                <a:spLocks noRot="1" noChangeAspect="1" noMove="1" noResize="1" noEditPoints="1" noAdjustHandles="1" noChangeArrowheads="1" noChangeShapeType="1" noTextEdit="1"/>
              </p:cNvSpPr>
              <p:nvPr/>
            </p:nvSpPr>
            <p:spPr>
              <a:xfrm>
                <a:off x="3923646" y="2968020"/>
                <a:ext cx="2969274" cy="970458"/>
              </a:xfrm>
              <a:prstGeom prst="rect">
                <a:avLst/>
              </a:prstGeom>
              <a:blipFill>
                <a:blip r:embed="rId5"/>
                <a:stretch>
                  <a:fillRect/>
                </a:stretch>
              </a:blipFill>
            </p:spPr>
            <p:txBody>
              <a:bodyPr/>
              <a:lstStyle/>
              <a:p>
                <a:r>
                  <a:rPr lang="cs-CZ">
                    <a:noFill/>
                  </a:rPr>
                  <a:t> </a:t>
                </a:r>
              </a:p>
            </p:txBody>
          </p:sp>
        </mc:Fallback>
      </mc:AlternateContent>
      <p:sp>
        <p:nvSpPr>
          <p:cNvPr id="3" name="Rectangle 1"/>
          <p:cNvSpPr>
            <a:spLocks noChangeArrowheads="1"/>
          </p:cNvSpPr>
          <p:nvPr/>
        </p:nvSpPr>
        <p:spPr bwMode="auto">
          <a:xfrm>
            <a:off x="442724" y="3274155"/>
            <a:ext cx="112651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4150">
              <a:tabLst>
                <a:tab pos="733425" algn="l"/>
                <a:tab pos="5164138" algn="l"/>
              </a:tabLst>
              <a:defRPr>
                <a:solidFill>
                  <a:schemeClr val="tx1"/>
                </a:solidFill>
                <a:latin typeface="Arial" panose="020B0604020202020204" pitchFamily="34" charset="0"/>
              </a:defRPr>
            </a:lvl1pPr>
            <a:lvl2pPr>
              <a:tabLst>
                <a:tab pos="733425" algn="l"/>
                <a:tab pos="5164138" algn="l"/>
              </a:tabLst>
              <a:defRPr>
                <a:solidFill>
                  <a:schemeClr val="tx1"/>
                </a:solidFill>
                <a:latin typeface="Arial" panose="020B0604020202020204" pitchFamily="34" charset="0"/>
              </a:defRPr>
            </a:lvl2pPr>
            <a:lvl3pPr>
              <a:tabLst>
                <a:tab pos="733425" algn="l"/>
                <a:tab pos="5164138" algn="l"/>
              </a:tabLst>
              <a:defRPr>
                <a:solidFill>
                  <a:schemeClr val="tx1"/>
                </a:solidFill>
                <a:latin typeface="Arial" panose="020B0604020202020204" pitchFamily="34" charset="0"/>
              </a:defRPr>
            </a:lvl3pPr>
            <a:lvl4pPr>
              <a:tabLst>
                <a:tab pos="733425" algn="l"/>
                <a:tab pos="5164138" algn="l"/>
              </a:tabLst>
              <a:defRPr>
                <a:solidFill>
                  <a:schemeClr val="tx1"/>
                </a:solidFill>
                <a:latin typeface="Arial" panose="020B0604020202020204" pitchFamily="34" charset="0"/>
              </a:defRPr>
            </a:lvl4pPr>
            <a:lvl5pPr>
              <a:tabLst>
                <a:tab pos="733425" algn="l"/>
                <a:tab pos="5164138" algn="l"/>
              </a:tabLst>
              <a:defRPr>
                <a:solidFill>
                  <a:schemeClr val="tx1"/>
                </a:solidFill>
                <a:latin typeface="Arial" panose="020B0604020202020204" pitchFamily="34" charset="0"/>
              </a:defRPr>
            </a:lvl5pPr>
            <a:lvl6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6pPr>
            <a:lvl7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7pPr>
            <a:lvl8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8pPr>
            <a:lvl9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9pPr>
          </a:lstStyle>
          <a:p>
            <a:pPr algn="just" eaLnBrk="0" fontAlgn="base" hangingPunct="0">
              <a:spcBef>
                <a:spcPct val="0"/>
              </a:spcBef>
              <a:spcAft>
                <a:spcPct val="0"/>
              </a:spcAft>
            </a:pPr>
            <a:endParaRPr lang="en-GB" dirty="0">
              <a:ea typeface="Times New Roman" panose="02020603050405020304" pitchFamily="18" charset="0"/>
            </a:endParaRPr>
          </a:p>
          <a:p>
            <a:pPr algn="just" eaLnBrk="0" fontAlgn="base" hangingPunct="0">
              <a:spcBef>
                <a:spcPct val="0"/>
              </a:spcBef>
              <a:spcAft>
                <a:spcPct val="0"/>
              </a:spcAft>
            </a:pPr>
            <a:endParaRPr lang="en-GB" dirty="0">
              <a:ea typeface="Times New Roman" panose="02020603050405020304" pitchFamily="18" charset="0"/>
            </a:endParaRPr>
          </a:p>
        </p:txBody>
      </p:sp>
      <p:sp>
        <p:nvSpPr>
          <p:cNvPr id="12" name="Obdélník 11"/>
          <p:cNvSpPr/>
          <p:nvPr/>
        </p:nvSpPr>
        <p:spPr>
          <a:xfrm>
            <a:off x="2094090" y="291309"/>
            <a:ext cx="5658095" cy="369332"/>
          </a:xfrm>
          <a:prstGeom prst="rect">
            <a:avLst/>
          </a:prstGeom>
        </p:spPr>
        <p:txBody>
          <a:bodyPr wrap="square">
            <a:spAutoFit/>
          </a:bodyPr>
          <a:lstStyle/>
          <a:p>
            <a:r>
              <a:rPr lang="en-GB" dirty="0">
                <a:ea typeface="Times New Roman" panose="02020603050405020304" pitchFamily="18" charset="0"/>
              </a:rPr>
              <a:t>Under any coordinate transformation, </a:t>
            </a:r>
            <a:r>
              <a:rPr lang="en-GB" b="1" dirty="0">
                <a:ea typeface="Times New Roman" panose="02020603050405020304" pitchFamily="18" charset="0"/>
              </a:rPr>
              <a:t>Γ</a:t>
            </a:r>
            <a:r>
              <a:rPr lang="en-GB" dirty="0">
                <a:ea typeface="Times New Roman" panose="02020603050405020304" pitchFamily="18" charset="0"/>
              </a:rPr>
              <a:t> preserves</a:t>
            </a:r>
            <a:endParaRPr lang="cs-CZ" dirty="0"/>
          </a:p>
        </p:txBody>
      </p:sp>
      <p:sp>
        <p:nvSpPr>
          <p:cNvPr id="13" name="Obdélník 12"/>
          <p:cNvSpPr/>
          <p:nvPr/>
        </p:nvSpPr>
        <p:spPr>
          <a:xfrm>
            <a:off x="1751999" y="2286723"/>
            <a:ext cx="8418080" cy="646331"/>
          </a:xfrm>
          <a:prstGeom prst="rect">
            <a:avLst/>
          </a:prstGeom>
        </p:spPr>
        <p:txBody>
          <a:bodyPr wrap="square">
            <a:spAutoFit/>
          </a:bodyPr>
          <a:lstStyle/>
          <a:p>
            <a:pPr indent="184150" algn="just">
              <a:tabLst>
                <a:tab pos="733425" algn="l"/>
                <a:tab pos="5164138" algn="l"/>
              </a:tabLst>
            </a:pPr>
            <a:r>
              <a:rPr lang="en-GB" dirty="0">
                <a:ea typeface="Times New Roman" panose="02020603050405020304" pitchFamily="18" charset="0"/>
              </a:rPr>
              <a:t>Pedersen &amp; Rasmussen (1990) showed that </a:t>
            </a:r>
          </a:p>
          <a:p>
            <a:pPr indent="184150" algn="just">
              <a:tabLst>
                <a:tab pos="733425" algn="l"/>
                <a:tab pos="5164138" algn="l"/>
              </a:tabLst>
            </a:pPr>
            <a:r>
              <a:rPr lang="en-GB" dirty="0">
                <a:ea typeface="Times New Roman" panose="02020603050405020304" pitchFamily="18" charset="0"/>
              </a:rPr>
              <a:t>the </a:t>
            </a:r>
            <a:r>
              <a:rPr lang="en-GB" i="1" dirty="0">
                <a:ea typeface="Times New Roman" panose="02020603050405020304" pitchFamily="18" charset="0"/>
              </a:rPr>
              <a:t>ratio I of </a:t>
            </a:r>
            <a:r>
              <a:rPr lang="en-GB" b="1" i="1" dirty="0">
                <a:ea typeface="Times New Roman" panose="02020603050405020304" pitchFamily="18" charset="0"/>
              </a:rPr>
              <a:t>I</a:t>
            </a:r>
            <a:r>
              <a:rPr lang="en-GB" b="1" i="1" baseline="-30000" dirty="0">
                <a:ea typeface="Times New Roman" panose="02020603050405020304" pitchFamily="18" charset="0"/>
              </a:rPr>
              <a:t>1</a:t>
            </a:r>
            <a:r>
              <a:rPr lang="en-GB" i="1" dirty="0">
                <a:ea typeface="Times New Roman" panose="02020603050405020304" pitchFamily="18" charset="0"/>
              </a:rPr>
              <a:t> and </a:t>
            </a:r>
            <a:r>
              <a:rPr lang="en-GB" b="1" i="1" dirty="0">
                <a:ea typeface="Times New Roman" panose="02020603050405020304" pitchFamily="18" charset="0"/>
              </a:rPr>
              <a:t>I</a:t>
            </a:r>
            <a:r>
              <a:rPr lang="en-GB" b="1" i="1" baseline="-30000" dirty="0">
                <a:ea typeface="Times New Roman" panose="02020603050405020304" pitchFamily="18" charset="0"/>
              </a:rPr>
              <a:t>2</a:t>
            </a:r>
            <a:r>
              <a:rPr lang="en-GB" b="1" i="1" dirty="0">
                <a:ea typeface="Times New Roman" panose="02020603050405020304" pitchFamily="18" charset="0"/>
              </a:rPr>
              <a:t> </a:t>
            </a:r>
            <a:r>
              <a:rPr lang="en-GB" dirty="0">
                <a:ea typeface="Times New Roman" panose="02020603050405020304" pitchFamily="18" charset="0"/>
              </a:rPr>
              <a:t>(dimensionless) defined as</a:t>
            </a:r>
          </a:p>
        </p:txBody>
      </p:sp>
      <p:sp>
        <p:nvSpPr>
          <p:cNvPr id="14" name="Obdélník 13"/>
          <p:cNvSpPr/>
          <p:nvPr/>
        </p:nvSpPr>
        <p:spPr>
          <a:xfrm>
            <a:off x="1806123" y="3766597"/>
            <a:ext cx="8506280" cy="338554"/>
          </a:xfrm>
          <a:prstGeom prst="rect">
            <a:avLst/>
          </a:prstGeom>
        </p:spPr>
        <p:txBody>
          <a:bodyPr wrap="square">
            <a:spAutoFit/>
          </a:bodyPr>
          <a:lstStyle/>
          <a:p>
            <a:pPr indent="184150" algn="just">
              <a:tabLst>
                <a:tab pos="733425" algn="l"/>
                <a:tab pos="5164138" algn="l"/>
              </a:tabLst>
            </a:pPr>
            <a:r>
              <a:rPr lang="en-GB" sz="1600" dirty="0">
                <a:ea typeface="Times New Roman" panose="02020603050405020304" pitchFamily="18" charset="0"/>
              </a:rPr>
              <a:t>lies between 0 and 1 for any potential field. If the causative body is strictly 2D, then </a:t>
            </a:r>
            <a:r>
              <a:rPr lang="en-GB" sz="1600" i="1" dirty="0">
                <a:ea typeface="Times New Roman" panose="02020603050405020304" pitchFamily="18" charset="0"/>
              </a:rPr>
              <a:t>I</a:t>
            </a:r>
            <a:r>
              <a:rPr lang="en-GB" sz="1600" dirty="0">
                <a:ea typeface="Times New Roman" panose="02020603050405020304" pitchFamily="18" charset="0"/>
              </a:rPr>
              <a:t> = 0.</a:t>
            </a:r>
            <a:endParaRPr lang="en-GB" sz="1600" dirty="0"/>
          </a:p>
        </p:txBody>
      </p:sp>
      <mc:AlternateContent xmlns:mc="http://schemas.openxmlformats.org/markup-compatibility/2006" xmlns:a14="http://schemas.microsoft.com/office/drawing/2010/main">
        <mc:Choice Requires="a14">
          <p:sp>
            <p:nvSpPr>
              <p:cNvPr id="15" name="Obdélník 14"/>
              <p:cNvSpPr/>
              <p:nvPr/>
            </p:nvSpPr>
            <p:spPr>
              <a:xfrm>
                <a:off x="1719532" y="4235486"/>
                <a:ext cx="9988310" cy="2471959"/>
              </a:xfrm>
              <a:prstGeom prst="rect">
                <a:avLst/>
              </a:prstGeom>
            </p:spPr>
            <p:txBody>
              <a:bodyPr wrap="square">
                <a:spAutoFit/>
              </a:bodyPr>
              <a:lstStyle/>
              <a:p>
                <a:pPr indent="183515" algn="just">
                  <a:lnSpc>
                    <a:spcPct val="150000"/>
                  </a:lnSpc>
                </a:pPr>
                <a:r>
                  <a:rPr lang="en-GB" dirty="0">
                    <a:ea typeface="Times New Roman" panose="02020603050405020304" pitchFamily="18" charset="0"/>
                  </a:rPr>
                  <a:t>The </a:t>
                </a:r>
                <a:r>
                  <a:rPr lang="en-GB" i="1" dirty="0">
                    <a:ea typeface="Times New Roman" panose="02020603050405020304" pitchFamily="18" charset="0"/>
                  </a:rPr>
                  <a:t>strike angle</a:t>
                </a:r>
                <a:r>
                  <a:rPr lang="en-GB" dirty="0">
                    <a:ea typeface="Times New Roman" panose="02020603050405020304" pitchFamily="18" charset="0"/>
                  </a:rPr>
                  <a:t> </a:t>
                </a:r>
                <a:r>
                  <a:rPr lang="en-GB" i="1" dirty="0" err="1">
                    <a:ea typeface="Times New Roman" panose="02020603050405020304" pitchFamily="18" charset="0"/>
                  </a:rPr>
                  <a:t>θ</a:t>
                </a:r>
                <a:r>
                  <a:rPr lang="en-GB" i="1" baseline="-25000" dirty="0" err="1">
                    <a:ea typeface="Times New Roman" panose="02020603050405020304" pitchFamily="18" charset="0"/>
                  </a:rPr>
                  <a:t>S</a:t>
                </a:r>
                <a:r>
                  <a:rPr lang="en-GB" dirty="0">
                    <a:ea typeface="Times New Roman" panose="02020603050405020304" pitchFamily="18" charset="0"/>
                  </a:rPr>
                  <a:t> (also known as strike lineaments or strike direction) is defined as</a:t>
                </a:r>
                <a:endParaRPr lang="cs-CZ" dirty="0">
                  <a:ea typeface="Times New Roman" panose="02020603050405020304" pitchFamily="18" charset="0"/>
                </a:endParaRPr>
              </a:p>
              <a:p>
                <a:pPr indent="183515" algn="just">
                  <a:lnSpc>
                    <a:spcPct val="150000"/>
                  </a:lnSpc>
                </a:pPr>
                <a:r>
                  <a:rPr lang="en-GB" dirty="0">
                    <a:ea typeface="Times New Roman" panose="02020603050405020304" pitchFamily="18" charset="0"/>
                  </a:rPr>
                  <a:t>       </a:t>
                </a:r>
                <a14:m>
                  <m:oMath xmlns:m="http://schemas.openxmlformats.org/officeDocument/2006/math">
                    <m:func>
                      <m:funcPr>
                        <m:ctrlPr>
                          <a:rPr lang="cs-CZ" sz="2000" i="1">
                            <a:latin typeface="Cambria Math" panose="02040503050406030204" pitchFamily="18" charset="0"/>
                            <a:ea typeface="Times New Roman" panose="02020603050405020304" pitchFamily="18" charset="0"/>
                          </a:rPr>
                        </m:ctrlPr>
                      </m:funcPr>
                      <m:fName>
                        <m:r>
                          <m:rPr>
                            <m:sty m:val="p"/>
                          </m:rPr>
                          <a:rPr lang="en-GB" sz="2000">
                            <a:latin typeface="Cambria Math" panose="02040503050406030204" pitchFamily="18" charset="0"/>
                            <a:ea typeface="Times New Roman" panose="02020603050405020304" pitchFamily="18" charset="0"/>
                          </a:rPr>
                          <m:t>tan</m:t>
                        </m:r>
                      </m:fName>
                      <m:e>
                        <m:r>
                          <a:rPr lang="en-GB" sz="2000" i="1">
                            <a:latin typeface="Cambria Math" panose="02040503050406030204" pitchFamily="18" charset="0"/>
                            <a:ea typeface="Times New Roman" panose="02020603050405020304" pitchFamily="18" charset="0"/>
                          </a:rPr>
                          <m:t>2</m:t>
                        </m:r>
                        <m:sSub>
                          <m:sSubPr>
                            <m:ctrlPr>
                              <a:rPr lang="cs-CZ" sz="2000" i="1">
                                <a:latin typeface="Cambria Math" panose="02040503050406030204" pitchFamily="18" charset="0"/>
                                <a:ea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rPr>
                              <m:t>𝜃</m:t>
                            </m:r>
                          </m:e>
                          <m:sub>
                            <m:r>
                              <a:rPr lang="en-GB" sz="2000" i="1">
                                <a:latin typeface="Cambria Math" panose="02040503050406030204" pitchFamily="18" charset="0"/>
                                <a:ea typeface="Times New Roman" panose="02020603050405020304" pitchFamily="18" charset="0"/>
                              </a:rPr>
                              <m:t>𝑠</m:t>
                            </m:r>
                          </m:sub>
                        </m:sSub>
                      </m:e>
                    </m:func>
                    <m:r>
                      <a:rPr lang="en-GB" sz="2000" b="1" i="1">
                        <a:latin typeface="Cambria Math" panose="02040503050406030204" pitchFamily="18" charset="0"/>
                        <a:ea typeface="Times New Roman" panose="02020603050405020304" pitchFamily="18" charset="0"/>
                      </a:rPr>
                      <m:t>=</m:t>
                    </m:r>
                    <m:r>
                      <a:rPr lang="en-GB" sz="2000" i="1">
                        <a:latin typeface="Cambria Math" panose="02040503050406030204" pitchFamily="18" charset="0"/>
                        <a:ea typeface="Times New Roman" panose="02020603050405020304" pitchFamily="18" charset="0"/>
                      </a:rPr>
                      <m:t>2 </m:t>
                    </m:r>
                    <m:f>
                      <m:fPr>
                        <m:ctrlPr>
                          <a:rPr lang="cs-CZ" sz="2000" b="1" i="1">
                            <a:latin typeface="Cambria Math" panose="02040503050406030204" pitchFamily="18" charset="0"/>
                            <a:ea typeface="Times New Roman" panose="02020603050405020304" pitchFamily="18" charset="0"/>
                          </a:rPr>
                        </m:ctrlPr>
                      </m:fPr>
                      <m:num>
                        <m:sSub>
                          <m:sSubPr>
                            <m:ctrlPr>
                              <a:rPr lang="cs-CZ" sz="2000" i="1">
                                <a:latin typeface="Cambria Math" panose="02040503050406030204" pitchFamily="18" charset="0"/>
                                <a:ea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𝑥𝑦</m:t>
                            </m:r>
                          </m:sub>
                        </m:sSub>
                        <m:d>
                          <m:dPr>
                            <m:ctrlPr>
                              <a:rPr lang="cs-CZ" sz="2000" i="1">
                                <a:latin typeface="Cambria Math" panose="02040503050406030204" pitchFamily="18" charset="0"/>
                                <a:ea typeface="Times New Roman" panose="02020603050405020304" pitchFamily="18" charset="0"/>
                              </a:rPr>
                            </m:ctrlPr>
                          </m:dPr>
                          <m:e>
                            <m:sSub>
                              <m:sSubPr>
                                <m:ctrlPr>
                                  <a:rPr lang="cs-CZ" sz="2000" i="1">
                                    <a:latin typeface="Cambria Math" panose="02040503050406030204" pitchFamily="18" charset="0"/>
                                    <a:ea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𝑥𝑥</m:t>
                                </m:r>
                              </m:sub>
                            </m:sSub>
                            <m:r>
                              <a:rPr lang="en-GB" sz="2000" i="1">
                                <a:latin typeface="Cambria Math" panose="02040503050406030204" pitchFamily="18" charset="0"/>
                                <a:ea typeface="Times New Roman" panose="02020603050405020304" pitchFamily="18" charset="0"/>
                              </a:rPr>
                              <m:t>+</m:t>
                            </m:r>
                            <m:sSub>
                              <m:sSubPr>
                                <m:ctrlPr>
                                  <a:rPr lang="cs-CZ" sz="2000" i="1">
                                    <a:latin typeface="Cambria Math" panose="02040503050406030204" pitchFamily="18" charset="0"/>
                                    <a:ea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𝑦𝑦</m:t>
                                </m:r>
                              </m:sub>
                            </m:sSub>
                          </m:e>
                        </m:d>
                        <m:r>
                          <a:rPr lang="en-GB" sz="2000" i="1">
                            <a:latin typeface="Cambria Math" panose="02040503050406030204" pitchFamily="18" charset="0"/>
                            <a:ea typeface="Times New Roman" panose="02020603050405020304" pitchFamily="18" charset="0"/>
                          </a:rPr>
                          <m:t>+</m:t>
                        </m:r>
                        <m:sSub>
                          <m:sSubPr>
                            <m:ctrlPr>
                              <a:rPr lang="cs-CZ" sz="2000" i="1">
                                <a:latin typeface="Cambria Math" panose="02040503050406030204" pitchFamily="18" charset="0"/>
                                <a:ea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𝑥𝑧</m:t>
                            </m:r>
                          </m:sub>
                        </m:sSub>
                        <m:sSub>
                          <m:sSubPr>
                            <m:ctrlPr>
                              <a:rPr lang="cs-CZ" sz="2000" i="1">
                                <a:latin typeface="Cambria Math" panose="02040503050406030204" pitchFamily="18" charset="0"/>
                                <a:ea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𝑦𝑧</m:t>
                            </m:r>
                          </m:sub>
                        </m:sSub>
                      </m:num>
                      <m:den>
                        <m:sSubSup>
                          <m:sSubSupPr>
                            <m:ctrlPr>
                              <a:rPr lang="cs-CZ" sz="2000" i="1">
                                <a:latin typeface="Cambria Math" panose="02040503050406030204" pitchFamily="18" charset="0"/>
                                <a:ea typeface="Times New Roman" panose="02020603050405020304" pitchFamily="18" charset="0"/>
                              </a:rPr>
                            </m:ctrlPr>
                          </m:sSubSup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𝑥𝑥</m:t>
                            </m:r>
                          </m:sub>
                          <m:sup>
                            <m:r>
                              <a:rPr lang="en-GB" sz="2000" i="1">
                                <a:latin typeface="Cambria Math" panose="02040503050406030204" pitchFamily="18" charset="0"/>
                                <a:ea typeface="Times New Roman" panose="02020603050405020304" pitchFamily="18" charset="0"/>
                              </a:rPr>
                              <m:t>2</m:t>
                            </m:r>
                          </m:sup>
                        </m:sSubSup>
                        <m:r>
                          <a:rPr lang="en-GB" sz="2000" i="1">
                            <a:latin typeface="Cambria Math" panose="02040503050406030204" pitchFamily="18" charset="0"/>
                            <a:ea typeface="Times New Roman" panose="02020603050405020304" pitchFamily="18" charset="0"/>
                          </a:rPr>
                          <m:t>−</m:t>
                        </m:r>
                        <m:sSubSup>
                          <m:sSubSupPr>
                            <m:ctrlPr>
                              <a:rPr lang="cs-CZ" sz="2000" i="1">
                                <a:latin typeface="Cambria Math" panose="02040503050406030204" pitchFamily="18" charset="0"/>
                                <a:ea typeface="Times New Roman" panose="02020603050405020304" pitchFamily="18" charset="0"/>
                              </a:rPr>
                            </m:ctrlPr>
                          </m:sSubSup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𝑦𝑦</m:t>
                            </m:r>
                          </m:sub>
                          <m:sup>
                            <m:r>
                              <a:rPr lang="en-GB" sz="2000" i="1">
                                <a:latin typeface="Cambria Math" panose="02040503050406030204" pitchFamily="18" charset="0"/>
                                <a:ea typeface="Times New Roman" panose="02020603050405020304" pitchFamily="18" charset="0"/>
                              </a:rPr>
                              <m:t>2</m:t>
                            </m:r>
                          </m:sup>
                        </m:sSubSup>
                        <m:r>
                          <a:rPr lang="en-GB" sz="2000" i="1">
                            <a:latin typeface="Cambria Math" panose="02040503050406030204" pitchFamily="18" charset="0"/>
                            <a:ea typeface="Times New Roman" panose="02020603050405020304" pitchFamily="18" charset="0"/>
                          </a:rPr>
                          <m:t>+</m:t>
                        </m:r>
                        <m:sSubSup>
                          <m:sSubSupPr>
                            <m:ctrlPr>
                              <a:rPr lang="cs-CZ" sz="2000" i="1">
                                <a:latin typeface="Cambria Math" panose="02040503050406030204" pitchFamily="18" charset="0"/>
                                <a:ea typeface="Times New Roman" panose="02020603050405020304" pitchFamily="18" charset="0"/>
                              </a:rPr>
                            </m:ctrlPr>
                          </m:sSubSup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𝑥𝑧</m:t>
                            </m:r>
                          </m:sub>
                          <m:sup>
                            <m:r>
                              <a:rPr lang="en-GB" sz="2000" i="1">
                                <a:latin typeface="Cambria Math" panose="02040503050406030204" pitchFamily="18" charset="0"/>
                                <a:ea typeface="Times New Roman" panose="02020603050405020304" pitchFamily="18" charset="0"/>
                              </a:rPr>
                              <m:t>2</m:t>
                            </m:r>
                          </m:sup>
                        </m:sSubSup>
                        <m:r>
                          <a:rPr lang="en-GB" sz="2000" i="1">
                            <a:latin typeface="Cambria Math" panose="02040503050406030204" pitchFamily="18" charset="0"/>
                            <a:ea typeface="Times New Roman" panose="02020603050405020304" pitchFamily="18" charset="0"/>
                          </a:rPr>
                          <m:t>−</m:t>
                        </m:r>
                        <m:sSubSup>
                          <m:sSubSupPr>
                            <m:ctrlPr>
                              <a:rPr lang="cs-CZ" sz="2000" i="1">
                                <a:latin typeface="Cambria Math" panose="02040503050406030204" pitchFamily="18" charset="0"/>
                                <a:ea typeface="Times New Roman" panose="02020603050405020304" pitchFamily="18" charset="0"/>
                              </a:rPr>
                            </m:ctrlPr>
                          </m:sSubSup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𝑦𝑧</m:t>
                            </m:r>
                          </m:sub>
                          <m:sup>
                            <m:r>
                              <a:rPr lang="en-GB" sz="2000" i="1">
                                <a:latin typeface="Cambria Math" panose="02040503050406030204" pitchFamily="18" charset="0"/>
                                <a:ea typeface="Times New Roman" panose="02020603050405020304" pitchFamily="18" charset="0"/>
                              </a:rPr>
                              <m:t>2</m:t>
                            </m:r>
                          </m:sup>
                        </m:sSubSup>
                      </m:den>
                    </m:f>
                    <m:r>
                      <a:rPr lang="en-GB" sz="2000" i="1">
                        <a:latin typeface="Cambria Math" panose="02040503050406030204" pitchFamily="18" charset="0"/>
                        <a:ea typeface="Times New Roman" panose="02020603050405020304" pitchFamily="18" charset="0"/>
                      </a:rPr>
                      <m:t>=2</m:t>
                    </m:r>
                    <m:f>
                      <m:fPr>
                        <m:ctrlPr>
                          <a:rPr lang="cs-CZ" sz="2000" b="1" i="1">
                            <a:latin typeface="Cambria Math" panose="02040503050406030204" pitchFamily="18" charset="0"/>
                            <a:ea typeface="Times New Roman" panose="02020603050405020304" pitchFamily="18" charset="0"/>
                          </a:rPr>
                        </m:ctrlPr>
                      </m:fPr>
                      <m:num>
                        <m:sSub>
                          <m:sSubPr>
                            <m:ctrlPr>
                              <a:rPr lang="cs-CZ" sz="2000" i="1">
                                <a:latin typeface="Cambria Math" panose="02040503050406030204" pitchFamily="18" charset="0"/>
                                <a:ea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rPr>
                              <m:t>−</m:t>
                            </m:r>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𝑥𝑦</m:t>
                            </m:r>
                          </m:sub>
                        </m:sSub>
                        <m:sSub>
                          <m:sSubPr>
                            <m:ctrlPr>
                              <a:rPr lang="cs-CZ" sz="2000" i="1">
                                <a:latin typeface="Cambria Math" panose="02040503050406030204" pitchFamily="18" charset="0"/>
                                <a:ea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𝑧𝑧</m:t>
                            </m:r>
                          </m:sub>
                        </m:sSub>
                        <m:r>
                          <a:rPr lang="en-GB" sz="2000" i="1">
                            <a:latin typeface="Cambria Math" panose="02040503050406030204" pitchFamily="18" charset="0"/>
                            <a:ea typeface="Times New Roman" panose="02020603050405020304" pitchFamily="18" charset="0"/>
                          </a:rPr>
                          <m:t>+</m:t>
                        </m:r>
                        <m:sSub>
                          <m:sSubPr>
                            <m:ctrlPr>
                              <a:rPr lang="cs-CZ" sz="2000" i="1">
                                <a:latin typeface="Cambria Math" panose="02040503050406030204" pitchFamily="18" charset="0"/>
                                <a:ea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𝑥𝑧</m:t>
                            </m:r>
                          </m:sub>
                        </m:sSub>
                        <m:sSub>
                          <m:sSubPr>
                            <m:ctrlPr>
                              <a:rPr lang="cs-CZ" sz="2000" i="1">
                                <a:latin typeface="Cambria Math" panose="02040503050406030204" pitchFamily="18" charset="0"/>
                                <a:ea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𝑦𝑧</m:t>
                            </m:r>
                          </m:sub>
                        </m:sSub>
                      </m:num>
                      <m:den>
                        <m:sSubSup>
                          <m:sSubSupPr>
                            <m:ctrlPr>
                              <a:rPr lang="cs-CZ" sz="2000" i="1">
                                <a:latin typeface="Cambria Math" panose="02040503050406030204" pitchFamily="18" charset="0"/>
                                <a:ea typeface="Times New Roman" panose="02020603050405020304" pitchFamily="18" charset="0"/>
                              </a:rPr>
                            </m:ctrlPr>
                          </m:sSubSup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𝑥𝑧</m:t>
                            </m:r>
                          </m:sub>
                          <m:sup>
                            <m:r>
                              <a:rPr lang="en-GB" sz="2000" i="1">
                                <a:latin typeface="Cambria Math" panose="02040503050406030204" pitchFamily="18" charset="0"/>
                                <a:ea typeface="Times New Roman" panose="02020603050405020304" pitchFamily="18" charset="0"/>
                              </a:rPr>
                              <m:t>2</m:t>
                            </m:r>
                          </m:sup>
                        </m:sSubSup>
                        <m:r>
                          <a:rPr lang="en-GB" sz="2000" i="1">
                            <a:latin typeface="Cambria Math" panose="02040503050406030204" pitchFamily="18" charset="0"/>
                            <a:ea typeface="Times New Roman" panose="02020603050405020304" pitchFamily="18" charset="0"/>
                          </a:rPr>
                          <m:t>−</m:t>
                        </m:r>
                        <m:sSubSup>
                          <m:sSubSupPr>
                            <m:ctrlPr>
                              <a:rPr lang="cs-CZ" sz="2000" i="1">
                                <a:latin typeface="Cambria Math" panose="02040503050406030204" pitchFamily="18" charset="0"/>
                                <a:ea typeface="Times New Roman" panose="02020603050405020304" pitchFamily="18" charset="0"/>
                              </a:rPr>
                            </m:ctrlPr>
                          </m:sSubSup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𝑦𝑧</m:t>
                            </m:r>
                          </m:sub>
                          <m:sup>
                            <m:r>
                              <a:rPr lang="en-GB" sz="2000" i="1">
                                <a:latin typeface="Cambria Math" panose="02040503050406030204" pitchFamily="18" charset="0"/>
                                <a:ea typeface="Times New Roman" panose="02020603050405020304" pitchFamily="18" charset="0"/>
                              </a:rPr>
                              <m:t>2</m:t>
                            </m:r>
                          </m:sup>
                        </m:sSubSup>
                        <m:r>
                          <a:rPr lang="en-GB" sz="2000" i="1">
                            <a:latin typeface="Cambria Math" panose="02040503050406030204" pitchFamily="18" charset="0"/>
                            <a:ea typeface="Times New Roman" panose="02020603050405020304" pitchFamily="18" charset="0"/>
                          </a:rPr>
                          <m:t>+</m:t>
                        </m:r>
                        <m:sSubSup>
                          <m:sSubSupPr>
                            <m:ctrlPr>
                              <a:rPr lang="cs-CZ" sz="2000" i="1">
                                <a:latin typeface="Cambria Math" panose="02040503050406030204" pitchFamily="18" charset="0"/>
                                <a:ea typeface="Times New Roman" panose="02020603050405020304" pitchFamily="18" charset="0"/>
                              </a:rPr>
                            </m:ctrlPr>
                          </m:sSubSupPr>
                          <m:e>
                            <m:sSubSup>
                              <m:sSubSupPr>
                                <m:ctrlPr>
                                  <a:rPr lang="cs-CZ" sz="2000" i="1">
                                    <a:latin typeface="Cambria Math" panose="02040503050406030204" pitchFamily="18" charset="0"/>
                                    <a:ea typeface="Times New Roman" panose="02020603050405020304" pitchFamily="18" charset="0"/>
                                  </a:rPr>
                                </m:ctrlPr>
                              </m:sSubSupPr>
                              <m:e>
                                <m:r>
                                  <a:rPr lang="en-GB" sz="2000" i="1">
                                    <a:latin typeface="Cambria Math" panose="02040503050406030204" pitchFamily="18" charset="0"/>
                                    <a:ea typeface="Times New Roman" panose="02020603050405020304" pitchFamily="18" charset="0"/>
                                  </a:rPr>
                                  <m:t> </m:t>
                                </m:r>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𝑧𝑧</m:t>
                                </m:r>
                              </m:sub>
                              <m:sup/>
                            </m:sSubSup>
                            <m:r>
                              <a:rPr lang="en-GB" sz="2000">
                                <a:latin typeface="Cambria Math" panose="02040503050406030204" pitchFamily="18" charset="0"/>
                                <a:ea typeface="Times New Roman" panose="02020603050405020304" pitchFamily="18" charset="0"/>
                              </a:rPr>
                              <m:t>(</m:t>
                            </m:r>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𝑥𝑥</m:t>
                            </m:r>
                          </m:sub>
                          <m:sup/>
                        </m:sSubSup>
                        <m:r>
                          <a:rPr lang="en-GB" sz="2000" i="1">
                            <a:latin typeface="Cambria Math" panose="02040503050406030204" pitchFamily="18" charset="0"/>
                            <a:ea typeface="Times New Roman" panose="02020603050405020304" pitchFamily="18" charset="0"/>
                          </a:rPr>
                          <m:t>−</m:t>
                        </m:r>
                        <m:sSubSup>
                          <m:sSubSupPr>
                            <m:ctrlPr>
                              <a:rPr lang="cs-CZ" sz="2000" i="1">
                                <a:latin typeface="Cambria Math" panose="02040503050406030204" pitchFamily="18" charset="0"/>
                                <a:ea typeface="Times New Roman" panose="02020603050405020304" pitchFamily="18" charset="0"/>
                              </a:rPr>
                            </m:ctrlPr>
                          </m:sSubSupPr>
                          <m:e>
                            <m:r>
                              <a:rPr lang="en-GB" sz="2000" i="1">
                                <a:latin typeface="Cambria Math" panose="02040503050406030204" pitchFamily="18" charset="0"/>
                                <a:ea typeface="Times New Roman" panose="02020603050405020304" pitchFamily="18" charset="0"/>
                              </a:rPr>
                              <m:t>𝑇</m:t>
                            </m:r>
                          </m:e>
                          <m:sub>
                            <m:r>
                              <a:rPr lang="en-GB" sz="2000" i="1">
                                <a:latin typeface="Cambria Math" panose="02040503050406030204" pitchFamily="18" charset="0"/>
                                <a:ea typeface="Times New Roman" panose="02020603050405020304" pitchFamily="18" charset="0"/>
                              </a:rPr>
                              <m:t>𝑦𝑦</m:t>
                            </m:r>
                          </m:sub>
                          <m:sup/>
                        </m:sSubSup>
                        <m:r>
                          <a:rPr lang="en-GB" sz="2000" i="1">
                            <a:latin typeface="Cambria Math" panose="02040503050406030204" pitchFamily="18" charset="0"/>
                            <a:ea typeface="Times New Roman" panose="02020603050405020304" pitchFamily="18" charset="0"/>
                          </a:rPr>
                          <m:t>)</m:t>
                        </m:r>
                      </m:den>
                    </m:f>
                  </m:oMath>
                </a14:m>
                <a:r>
                  <a:rPr lang="en-GB" sz="2000" b="1" dirty="0">
                    <a:ea typeface="Times New Roman" panose="02020603050405020304" pitchFamily="18" charset="0"/>
                  </a:rPr>
                  <a:t>                                         </a:t>
                </a:r>
              </a:p>
              <a:p>
                <a:pPr algn="just"/>
                <a:endParaRPr lang="en-GB" sz="1400" dirty="0">
                  <a:ea typeface="Times New Roman" panose="02020603050405020304" pitchFamily="18" charset="0"/>
                </a:endParaRPr>
              </a:p>
              <a:p>
                <a:pPr algn="just"/>
                <a:r>
                  <a:rPr lang="en-GB" sz="1400" dirty="0">
                    <a:ea typeface="Times New Roman" panose="02020603050405020304" pitchFamily="18" charset="0"/>
                  </a:rPr>
                  <a:t>      within a multiple of π/2. Mathematically the strike angle indicates the main direction of  the </a:t>
                </a:r>
                <a:r>
                  <a:rPr lang="en-GB" sz="1400" dirty="0" err="1">
                    <a:ea typeface="Times New Roman" panose="02020603050405020304" pitchFamily="18" charset="0"/>
                  </a:rPr>
                  <a:t>Marussi</a:t>
                </a:r>
                <a:r>
                  <a:rPr lang="en-GB" sz="1400" dirty="0">
                    <a:ea typeface="Times New Roman" panose="02020603050405020304" pitchFamily="18" charset="0"/>
                  </a:rPr>
                  <a:t> tensor.</a:t>
                </a:r>
              </a:p>
              <a:p>
                <a:pPr algn="just"/>
                <a:r>
                  <a:rPr lang="en-GB" sz="1400" dirty="0">
                    <a:ea typeface="Times New Roman" panose="02020603050405020304" pitchFamily="18" charset="0"/>
                  </a:rPr>
                  <a:t>      </a:t>
                </a:r>
                <a:r>
                  <a:rPr lang="en-GB" sz="1400" dirty="0" err="1">
                    <a:ea typeface="Times New Roman" panose="02020603050405020304" pitchFamily="18" charset="0"/>
                  </a:rPr>
                  <a:t>Geophysically</a:t>
                </a:r>
                <a:r>
                  <a:rPr lang="en-GB" sz="1400" dirty="0">
                    <a:ea typeface="Times New Roman" panose="02020603050405020304" pitchFamily="18" charset="0"/>
                  </a:rPr>
                  <a:t> it tells about the main direction of certain stresses.</a:t>
                </a:r>
              </a:p>
              <a:p>
                <a:pPr algn="just"/>
                <a:r>
                  <a:rPr lang="en-GB" sz="1400" dirty="0">
                    <a:ea typeface="Times New Roman" panose="02020603050405020304" pitchFamily="18" charset="0"/>
                  </a:rPr>
                  <a:t>      Provided that the ratio </a:t>
                </a:r>
                <a:r>
                  <a:rPr lang="en-GB" sz="1400" i="1" dirty="0">
                    <a:ea typeface="Times New Roman" panose="02020603050405020304" pitchFamily="18" charset="0"/>
                  </a:rPr>
                  <a:t>I</a:t>
                </a:r>
                <a:r>
                  <a:rPr lang="en-GB" sz="1400" dirty="0">
                    <a:ea typeface="Times New Roman" panose="02020603050405020304" pitchFamily="18" charset="0"/>
                  </a:rPr>
                  <a:t> is small, the strike angle informs about a dominant 2D structure. </a:t>
                </a:r>
              </a:p>
              <a:p>
                <a:pPr algn="just"/>
                <a:r>
                  <a:rPr lang="en-GB" sz="1400" dirty="0">
                    <a:ea typeface="Times New Roman" panose="02020603050405020304" pitchFamily="18" charset="0"/>
                  </a:rPr>
                  <a:t>      For more details see </a:t>
                </a:r>
                <a:r>
                  <a:rPr lang="en-GB" sz="1400" dirty="0" err="1">
                    <a:ea typeface="Times New Roman" panose="02020603050405020304" pitchFamily="18" charset="0"/>
                  </a:rPr>
                  <a:t>Beiki</a:t>
                </a:r>
                <a:r>
                  <a:rPr lang="en-GB" sz="1400" dirty="0">
                    <a:ea typeface="Times New Roman" panose="02020603050405020304" pitchFamily="18" charset="0"/>
                  </a:rPr>
                  <a:t> &amp; Pedersen (2010) or Murphy &amp; Dickinson (2009).</a:t>
                </a:r>
                <a:r>
                  <a:rPr lang="en-GB" sz="1400" dirty="0">
                    <a:solidFill>
                      <a:srgbClr val="FF0000"/>
                    </a:solidFill>
                    <a:ea typeface="Times New Roman" panose="02020603050405020304" pitchFamily="18" charset="0"/>
                  </a:rPr>
                  <a:t>  </a:t>
                </a:r>
                <a:endParaRPr lang="cs-CZ" sz="1400" dirty="0">
                  <a:ea typeface="Times New Roman" panose="02020603050405020304" pitchFamily="18" charset="0"/>
                </a:endParaRPr>
              </a:p>
            </p:txBody>
          </p:sp>
        </mc:Choice>
        <mc:Fallback xmlns="">
          <p:sp>
            <p:nvSpPr>
              <p:cNvPr id="15" name="Obdélník 14"/>
              <p:cNvSpPr>
                <a:spLocks noRot="1" noChangeAspect="1" noMove="1" noResize="1" noEditPoints="1" noAdjustHandles="1" noChangeArrowheads="1" noChangeShapeType="1" noTextEdit="1"/>
              </p:cNvSpPr>
              <p:nvPr/>
            </p:nvSpPr>
            <p:spPr>
              <a:xfrm>
                <a:off x="1719532" y="4235486"/>
                <a:ext cx="9988310" cy="2471959"/>
              </a:xfrm>
              <a:prstGeom prst="rect">
                <a:avLst/>
              </a:prstGeom>
              <a:blipFill>
                <a:blip r:embed="rId6"/>
                <a:stretch>
                  <a:fillRect b="-1728"/>
                </a:stretch>
              </a:blipFill>
            </p:spPr>
            <p:txBody>
              <a:bodyPr/>
              <a:lstStyle/>
              <a:p>
                <a:r>
                  <a:rPr lang="cs-CZ">
                    <a:noFill/>
                  </a:rPr>
                  <a:t> </a:t>
                </a:r>
              </a:p>
            </p:txBody>
          </p:sp>
        </mc:Fallback>
      </mc:AlternateContent>
    </p:spTree>
    <p:extLst>
      <p:ext uri="{BB962C8B-B14F-4D97-AF65-F5344CB8AC3E}">
        <p14:creationId xmlns:p14="http://schemas.microsoft.com/office/powerpoint/2010/main" val="3377006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8A7C4FE-38A0-74FC-BAC9-F3619FB36B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240" y="335280"/>
            <a:ext cx="5625460" cy="6187440"/>
          </a:xfrm>
          <a:prstGeom prst="rect">
            <a:avLst/>
          </a:prstGeom>
        </p:spPr>
      </p:pic>
      <p:sp>
        <p:nvSpPr>
          <p:cNvPr id="2" name="TextovéPole 1">
            <a:extLst>
              <a:ext uri="{FF2B5EF4-FFF2-40B4-BE49-F238E27FC236}">
                <a16:creationId xmlns:a16="http://schemas.microsoft.com/office/drawing/2014/main" id="{AB3DC227-424D-D7CE-2FA6-0059D4B2B999}"/>
              </a:ext>
            </a:extLst>
          </p:cNvPr>
          <p:cNvSpPr txBox="1"/>
          <p:nvPr/>
        </p:nvSpPr>
        <p:spPr>
          <a:xfrm>
            <a:off x="4918688" y="106115"/>
            <a:ext cx="1654024" cy="144655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example </a:t>
            </a:r>
          </a:p>
          <a:p>
            <a:r>
              <a:rPr lang="en-US" sz="2400" dirty="0">
                <a:latin typeface="Times New Roman" panose="02020603050405020304" pitchFamily="18" charset="0"/>
                <a:cs typeface="Times New Roman" panose="02020603050405020304" pitchFamily="18" charset="0"/>
              </a:rPr>
              <a:t>invariant  </a:t>
            </a:r>
          </a:p>
          <a:p>
            <a:r>
              <a:rPr lang="en-US" sz="2400" i="1" dirty="0">
                <a:latin typeface="Times New Roman" panose="02020603050405020304" pitchFamily="18" charset="0"/>
                <a:cs typeface="Times New Roman" panose="02020603050405020304" pitchFamily="18" charset="0"/>
              </a:rPr>
              <a:t>I</a:t>
            </a:r>
            <a:r>
              <a:rPr lang="en-US" sz="1600" i="1" dirty="0">
                <a:latin typeface="Times New Roman" panose="02020603050405020304" pitchFamily="18" charset="0"/>
                <a:cs typeface="Times New Roman" panose="02020603050405020304" pitchFamily="18" charset="0"/>
              </a:rPr>
              <a:t>2</a:t>
            </a:r>
          </a:p>
          <a:p>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 [s-6]</a:t>
            </a:r>
            <a:endParaRPr lang="cs-CZ" sz="1600" dirty="0">
              <a:latin typeface="Times New Roman" panose="02020603050405020304" pitchFamily="18" charset="0"/>
              <a:cs typeface="Times New Roman" panose="02020603050405020304" pitchFamily="18" charset="0"/>
            </a:endParaRPr>
          </a:p>
        </p:txBody>
      </p:sp>
      <p:sp>
        <p:nvSpPr>
          <p:cNvPr id="4" name="TextovéPole 3">
            <a:extLst>
              <a:ext uri="{FF2B5EF4-FFF2-40B4-BE49-F238E27FC236}">
                <a16:creationId xmlns:a16="http://schemas.microsoft.com/office/drawing/2014/main" id="{CDD6BEDA-496C-6216-8A8A-1DEF9DACFC1B}"/>
              </a:ext>
            </a:extLst>
          </p:cNvPr>
          <p:cNvSpPr txBox="1"/>
          <p:nvPr/>
        </p:nvSpPr>
        <p:spPr>
          <a:xfrm flipH="1">
            <a:off x="7057579" y="335280"/>
            <a:ext cx="495300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example of strike angles      </a:t>
            </a:r>
            <a:r>
              <a:rPr lang="el-GR" i="1" dirty="0">
                <a:latin typeface="Times New Roman" panose="02020603050405020304" pitchFamily="18" charset="0"/>
                <a:cs typeface="Times New Roman" panose="02020603050405020304" pitchFamily="18" charset="0"/>
              </a:rPr>
              <a:t>θ</a:t>
            </a:r>
            <a:r>
              <a:rPr lang="en-US" dirty="0">
                <a:latin typeface="Times New Roman" panose="02020603050405020304" pitchFamily="18" charset="0"/>
                <a:cs typeface="Times New Roman" panose="02020603050405020304" pitchFamily="18" charset="0"/>
              </a:rPr>
              <a:t> [deg]</a:t>
            </a:r>
            <a:endParaRPr lang="cs-CZ" dirty="0">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533E31B2-93C1-522A-35DE-BAE210A26952}"/>
              </a:ext>
            </a:extLst>
          </p:cNvPr>
          <p:cNvPicPr>
            <a:picLocks noChangeAspect="1"/>
          </p:cNvPicPr>
          <p:nvPr/>
        </p:nvPicPr>
        <p:blipFill>
          <a:blip r:embed="rId3"/>
          <a:stretch>
            <a:fillRect/>
          </a:stretch>
        </p:blipFill>
        <p:spPr>
          <a:xfrm>
            <a:off x="7057579" y="1877499"/>
            <a:ext cx="4275440" cy="4980501"/>
          </a:xfrm>
          <a:prstGeom prst="rect">
            <a:avLst/>
          </a:prstGeom>
        </p:spPr>
      </p:pic>
      <p:sp>
        <p:nvSpPr>
          <p:cNvPr id="7" name="TextovéPole 6">
            <a:extLst>
              <a:ext uri="{FF2B5EF4-FFF2-40B4-BE49-F238E27FC236}">
                <a16:creationId xmlns:a16="http://schemas.microsoft.com/office/drawing/2014/main" id="{BFED7E45-D96C-FAD8-0534-9C6D792231DC}"/>
              </a:ext>
            </a:extLst>
          </p:cNvPr>
          <p:cNvSpPr txBox="1"/>
          <p:nvPr/>
        </p:nvSpPr>
        <p:spPr>
          <a:xfrm>
            <a:off x="7019436" y="1014056"/>
            <a:ext cx="6096000" cy="830997"/>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impact crater  </a:t>
            </a:r>
            <a:r>
              <a:rPr lang="en-US" sz="2400" b="1" dirty="0" err="1">
                <a:latin typeface="Times New Roman" panose="02020603050405020304" pitchFamily="18" charset="0"/>
                <a:cs typeface="Times New Roman" panose="02020603050405020304" pitchFamily="18" charset="0"/>
              </a:rPr>
              <a:t>Vredefort</a:t>
            </a:r>
            <a:r>
              <a:rPr lang="en-US" sz="2400" dirty="0">
                <a:latin typeface="Times New Roman" panose="02020603050405020304" pitchFamily="18" charset="0"/>
                <a:cs typeface="Times New Roman" panose="02020603050405020304" pitchFamily="18" charset="0"/>
              </a:rPr>
              <a:t>, South Africa</a:t>
            </a:r>
          </a:p>
          <a:p>
            <a:r>
              <a:rPr lang="en-US" sz="2400" dirty="0">
                <a:latin typeface="Times New Roman" panose="02020603050405020304" pitchFamily="18" charset="0"/>
                <a:cs typeface="Times New Roman" panose="02020603050405020304" pitchFamily="18" charset="0"/>
              </a:rPr>
              <a:t>halo from the combed strike angles</a:t>
            </a:r>
            <a:endParaRPr lang="cs-CZ" sz="2400" dirty="0">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81EEE6E2-41C8-D817-3112-6623147D7BE8}"/>
              </a:ext>
            </a:extLst>
          </p:cNvPr>
          <p:cNvSpPr txBox="1"/>
          <p:nvPr/>
        </p:nvSpPr>
        <p:spPr>
          <a:xfrm>
            <a:off x="3608082" y="3779520"/>
            <a:ext cx="1175322" cy="1569660"/>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impact </a:t>
            </a:r>
          </a:p>
          <a:p>
            <a:r>
              <a:rPr lang="en-US" sz="2400" dirty="0">
                <a:latin typeface="Times New Roman" panose="02020603050405020304" pitchFamily="18" charset="0"/>
                <a:cs typeface="Times New Roman" panose="02020603050405020304" pitchFamily="18" charset="0"/>
              </a:rPr>
              <a:t>crater</a:t>
            </a:r>
          </a:p>
          <a:p>
            <a:r>
              <a:rPr lang="en-US" sz="2400" b="1" dirty="0" err="1">
                <a:latin typeface="Times New Roman" panose="02020603050405020304" pitchFamily="18" charset="0"/>
                <a:cs typeface="Times New Roman" panose="02020603050405020304" pitchFamily="18" charset="0"/>
              </a:rPr>
              <a:t>Popigai</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Siberia</a:t>
            </a:r>
            <a:endParaRPr lang="cs-CZ"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131419"/>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2431</TotalTime>
  <Words>2666</Words>
  <Application>Microsoft Office PowerPoint</Application>
  <PresentationFormat>Širokoúhlá obrazovka</PresentationFormat>
  <Paragraphs>294</Paragraphs>
  <Slides>35</Slides>
  <Notes>7</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35</vt:i4>
      </vt:variant>
    </vt:vector>
  </HeadingPairs>
  <TitlesOfParts>
    <vt:vector size="43" baseType="lpstr">
      <vt:lpstr>Arial</vt:lpstr>
      <vt:lpstr>Brush Script MT</vt:lpstr>
      <vt:lpstr>Calibri</vt:lpstr>
      <vt:lpstr>Calibri Light</vt:lpstr>
      <vt:lpstr>Cambria</vt:lpstr>
      <vt:lpstr>Cambria Math</vt:lpstr>
      <vt:lpstr>Times New 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Burckle, Indian ocean  suspected/putative/hypothetical impact crater</dc:title>
  <dc:creator>Klokocnik</dc:creator>
  <cp:lastModifiedBy>Jaroslav Klokocnik</cp:lastModifiedBy>
  <cp:revision>124</cp:revision>
  <dcterms:created xsi:type="dcterms:W3CDTF">2019-01-28T12:03:58Z</dcterms:created>
  <dcterms:modified xsi:type="dcterms:W3CDTF">2024-09-28T10:44:24Z</dcterms:modified>
</cp:coreProperties>
</file>